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6150" r:id="rId2"/>
    <p:sldId id="385" r:id="rId3"/>
    <p:sldId id="498" r:id="rId4"/>
    <p:sldId id="473" r:id="rId5"/>
    <p:sldId id="499" r:id="rId6"/>
    <p:sldId id="494" r:id="rId7"/>
    <p:sldId id="500" r:id="rId8"/>
    <p:sldId id="501" r:id="rId9"/>
    <p:sldId id="495" r:id="rId10"/>
    <p:sldId id="496" r:id="rId11"/>
    <p:sldId id="497" r:id="rId12"/>
    <p:sldId id="475" r:id="rId13"/>
    <p:sldId id="477" r:id="rId14"/>
    <p:sldId id="478" r:id="rId15"/>
    <p:sldId id="479" r:id="rId16"/>
    <p:sldId id="480" r:id="rId17"/>
    <p:sldId id="481" r:id="rId18"/>
    <p:sldId id="482" r:id="rId19"/>
    <p:sldId id="483" r:id="rId20"/>
    <p:sldId id="502" r:id="rId21"/>
    <p:sldId id="484" r:id="rId22"/>
    <p:sldId id="485" r:id="rId23"/>
    <p:sldId id="486" r:id="rId24"/>
    <p:sldId id="487" r:id="rId25"/>
    <p:sldId id="488" r:id="rId26"/>
    <p:sldId id="490" r:id="rId27"/>
    <p:sldId id="489" r:id="rId28"/>
    <p:sldId id="491" r:id="rId29"/>
    <p:sldId id="493" r:id="rId30"/>
  </p:sldIdLst>
  <p:sldSz cx="9144000" cy="6858000" type="screen4x3"/>
  <p:notesSz cx="7099300" cy="10234613"/>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39" autoAdjust="0"/>
  </p:normalViewPr>
  <p:slideViewPr>
    <p:cSldViewPr>
      <p:cViewPr varScale="1">
        <p:scale>
          <a:sx n="98" d="100"/>
          <a:sy n="98" d="100"/>
        </p:scale>
        <p:origin x="1896"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lorenzo sellares" userId="cca9b460c6724927" providerId="LiveId" clId="{CC524780-4EF9-4934-B2A1-D95FB87DEF41}"/>
    <pc:docChg chg="custSel addSld delSld modSld modMainMaster">
      <pc:chgData name="victor lorenzo sellares" userId="cca9b460c6724927" providerId="LiveId" clId="{CC524780-4EF9-4934-B2A1-D95FB87DEF41}" dt="2022-05-03T12:35:56.241" v="310" actId="1076"/>
      <pc:docMkLst>
        <pc:docMk/>
      </pc:docMkLst>
      <pc:sldChg chg="del">
        <pc:chgData name="victor lorenzo sellares" userId="cca9b460c6724927" providerId="LiveId" clId="{CC524780-4EF9-4934-B2A1-D95FB87DEF41}" dt="2022-05-03T12:29:43.937" v="39" actId="2696"/>
        <pc:sldMkLst>
          <pc:docMk/>
          <pc:sldMk cId="0" sldId="281"/>
        </pc:sldMkLst>
      </pc:sldChg>
      <pc:sldChg chg="modSp mod">
        <pc:chgData name="victor lorenzo sellares" userId="cca9b460c6724927" providerId="LiveId" clId="{CC524780-4EF9-4934-B2A1-D95FB87DEF41}" dt="2022-05-03T12:30:14.901" v="44" actId="1076"/>
        <pc:sldMkLst>
          <pc:docMk/>
          <pc:sldMk cId="0" sldId="385"/>
        </pc:sldMkLst>
        <pc:spChg chg="mod">
          <ac:chgData name="victor lorenzo sellares" userId="cca9b460c6724927" providerId="LiveId" clId="{CC524780-4EF9-4934-B2A1-D95FB87DEF41}" dt="2022-05-03T12:29:57.936" v="40" actId="313"/>
          <ac:spMkLst>
            <pc:docMk/>
            <pc:sldMk cId="0" sldId="385"/>
            <ac:spMk id="4" creationId="{00000000-0000-0000-0000-000000000000}"/>
          </ac:spMkLst>
        </pc:spChg>
        <pc:spChg chg="mod">
          <ac:chgData name="victor lorenzo sellares" userId="cca9b460c6724927" providerId="LiveId" clId="{CC524780-4EF9-4934-B2A1-D95FB87DEF41}" dt="2022-05-03T12:30:14.901" v="44" actId="1076"/>
          <ac:spMkLst>
            <pc:docMk/>
            <pc:sldMk cId="0" sldId="385"/>
            <ac:spMk id="5123" creationId="{00000000-0000-0000-0000-000000000000}"/>
          </ac:spMkLst>
        </pc:spChg>
      </pc:sldChg>
      <pc:sldChg chg="modSp">
        <pc:chgData name="victor lorenzo sellares" userId="cca9b460c6724927" providerId="LiveId" clId="{CC524780-4EF9-4934-B2A1-D95FB87DEF41}" dt="2022-05-03T12:30:00.211" v="41"/>
        <pc:sldMkLst>
          <pc:docMk/>
          <pc:sldMk cId="0" sldId="473"/>
        </pc:sldMkLst>
        <pc:spChg chg="mod">
          <ac:chgData name="victor lorenzo sellares" userId="cca9b460c6724927" providerId="LiveId" clId="{CC524780-4EF9-4934-B2A1-D95FB87DEF41}" dt="2022-05-03T12:30:00.211" v="41"/>
          <ac:spMkLst>
            <pc:docMk/>
            <pc:sldMk cId="0" sldId="473"/>
            <ac:spMk id="4" creationId="{00000000-0000-0000-0000-000000000000}"/>
          </ac:spMkLst>
        </pc:spChg>
      </pc:sldChg>
      <pc:sldChg chg="modSp">
        <pc:chgData name="victor lorenzo sellares" userId="cca9b460c6724927" providerId="LiveId" clId="{CC524780-4EF9-4934-B2A1-D95FB87DEF41}" dt="2022-05-03T12:30:00.211" v="41"/>
        <pc:sldMkLst>
          <pc:docMk/>
          <pc:sldMk cId="0" sldId="475"/>
        </pc:sldMkLst>
        <pc:spChg chg="mod">
          <ac:chgData name="victor lorenzo sellares" userId="cca9b460c6724927" providerId="LiveId" clId="{CC524780-4EF9-4934-B2A1-D95FB87DEF41}" dt="2022-05-03T12:30:00.211" v="41"/>
          <ac:spMkLst>
            <pc:docMk/>
            <pc:sldMk cId="0" sldId="475"/>
            <ac:spMk id="4" creationId="{00000000-0000-0000-0000-000000000000}"/>
          </ac:spMkLst>
        </pc:spChg>
      </pc:sldChg>
      <pc:sldChg chg="modSp">
        <pc:chgData name="victor lorenzo sellares" userId="cca9b460c6724927" providerId="LiveId" clId="{CC524780-4EF9-4934-B2A1-D95FB87DEF41}" dt="2022-05-03T12:30:00.211" v="41"/>
        <pc:sldMkLst>
          <pc:docMk/>
          <pc:sldMk cId="0" sldId="477"/>
        </pc:sldMkLst>
        <pc:spChg chg="mod">
          <ac:chgData name="victor lorenzo sellares" userId="cca9b460c6724927" providerId="LiveId" clId="{CC524780-4EF9-4934-B2A1-D95FB87DEF41}" dt="2022-05-03T12:30:00.211" v="41"/>
          <ac:spMkLst>
            <pc:docMk/>
            <pc:sldMk cId="0" sldId="477"/>
            <ac:spMk id="4" creationId="{00000000-0000-0000-0000-000000000000}"/>
          </ac:spMkLst>
        </pc:spChg>
      </pc:sldChg>
      <pc:sldChg chg="modSp">
        <pc:chgData name="victor lorenzo sellares" userId="cca9b460c6724927" providerId="LiveId" clId="{CC524780-4EF9-4934-B2A1-D95FB87DEF41}" dt="2022-05-03T12:30:00.211" v="41"/>
        <pc:sldMkLst>
          <pc:docMk/>
          <pc:sldMk cId="0" sldId="478"/>
        </pc:sldMkLst>
        <pc:spChg chg="mod">
          <ac:chgData name="victor lorenzo sellares" userId="cca9b460c6724927" providerId="LiveId" clId="{CC524780-4EF9-4934-B2A1-D95FB87DEF41}" dt="2022-05-03T12:30:00.211" v="41"/>
          <ac:spMkLst>
            <pc:docMk/>
            <pc:sldMk cId="0" sldId="478"/>
            <ac:spMk id="4" creationId="{00000000-0000-0000-0000-000000000000}"/>
          </ac:spMkLst>
        </pc:spChg>
      </pc:sldChg>
      <pc:sldChg chg="modSp">
        <pc:chgData name="victor lorenzo sellares" userId="cca9b460c6724927" providerId="LiveId" clId="{CC524780-4EF9-4934-B2A1-D95FB87DEF41}" dt="2022-05-03T12:30:00.211" v="41"/>
        <pc:sldMkLst>
          <pc:docMk/>
          <pc:sldMk cId="0" sldId="479"/>
        </pc:sldMkLst>
        <pc:spChg chg="mod">
          <ac:chgData name="victor lorenzo sellares" userId="cca9b460c6724927" providerId="LiveId" clId="{CC524780-4EF9-4934-B2A1-D95FB87DEF41}" dt="2022-05-03T12:30:00.211" v="41"/>
          <ac:spMkLst>
            <pc:docMk/>
            <pc:sldMk cId="0" sldId="479"/>
            <ac:spMk id="4" creationId="{00000000-0000-0000-0000-000000000000}"/>
          </ac:spMkLst>
        </pc:spChg>
      </pc:sldChg>
      <pc:sldChg chg="modSp">
        <pc:chgData name="victor lorenzo sellares" userId="cca9b460c6724927" providerId="LiveId" clId="{CC524780-4EF9-4934-B2A1-D95FB87DEF41}" dt="2022-05-03T12:30:00.211" v="41"/>
        <pc:sldMkLst>
          <pc:docMk/>
          <pc:sldMk cId="0" sldId="480"/>
        </pc:sldMkLst>
        <pc:spChg chg="mod">
          <ac:chgData name="victor lorenzo sellares" userId="cca9b460c6724927" providerId="LiveId" clId="{CC524780-4EF9-4934-B2A1-D95FB87DEF41}" dt="2022-05-03T12:30:00.211" v="41"/>
          <ac:spMkLst>
            <pc:docMk/>
            <pc:sldMk cId="0" sldId="480"/>
            <ac:spMk id="4" creationId="{00000000-0000-0000-0000-000000000000}"/>
          </ac:spMkLst>
        </pc:spChg>
      </pc:sldChg>
      <pc:sldChg chg="modSp">
        <pc:chgData name="victor lorenzo sellares" userId="cca9b460c6724927" providerId="LiveId" clId="{CC524780-4EF9-4934-B2A1-D95FB87DEF41}" dt="2022-05-03T12:30:00.211" v="41"/>
        <pc:sldMkLst>
          <pc:docMk/>
          <pc:sldMk cId="0" sldId="481"/>
        </pc:sldMkLst>
        <pc:spChg chg="mod">
          <ac:chgData name="victor lorenzo sellares" userId="cca9b460c6724927" providerId="LiveId" clId="{CC524780-4EF9-4934-B2A1-D95FB87DEF41}" dt="2022-05-03T12:30:00.211" v="41"/>
          <ac:spMkLst>
            <pc:docMk/>
            <pc:sldMk cId="0" sldId="481"/>
            <ac:spMk id="4" creationId="{00000000-0000-0000-0000-000000000000}"/>
          </ac:spMkLst>
        </pc:spChg>
      </pc:sldChg>
      <pc:sldChg chg="modSp">
        <pc:chgData name="victor lorenzo sellares" userId="cca9b460c6724927" providerId="LiveId" clId="{CC524780-4EF9-4934-B2A1-D95FB87DEF41}" dt="2022-05-03T12:30:00.211" v="41"/>
        <pc:sldMkLst>
          <pc:docMk/>
          <pc:sldMk cId="0" sldId="482"/>
        </pc:sldMkLst>
        <pc:spChg chg="mod">
          <ac:chgData name="victor lorenzo sellares" userId="cca9b460c6724927" providerId="LiveId" clId="{CC524780-4EF9-4934-B2A1-D95FB87DEF41}" dt="2022-05-03T12:30:00.211" v="41"/>
          <ac:spMkLst>
            <pc:docMk/>
            <pc:sldMk cId="0" sldId="482"/>
            <ac:spMk id="4" creationId="{00000000-0000-0000-0000-000000000000}"/>
          </ac:spMkLst>
        </pc:spChg>
      </pc:sldChg>
      <pc:sldChg chg="modSp">
        <pc:chgData name="victor lorenzo sellares" userId="cca9b460c6724927" providerId="LiveId" clId="{CC524780-4EF9-4934-B2A1-D95FB87DEF41}" dt="2022-05-03T12:30:00.211" v="41"/>
        <pc:sldMkLst>
          <pc:docMk/>
          <pc:sldMk cId="0" sldId="483"/>
        </pc:sldMkLst>
        <pc:spChg chg="mod">
          <ac:chgData name="victor lorenzo sellares" userId="cca9b460c6724927" providerId="LiveId" clId="{CC524780-4EF9-4934-B2A1-D95FB87DEF41}" dt="2022-05-03T12:30:00.211" v="41"/>
          <ac:spMkLst>
            <pc:docMk/>
            <pc:sldMk cId="0" sldId="483"/>
            <ac:spMk id="4" creationId="{00000000-0000-0000-0000-000000000000}"/>
          </ac:spMkLst>
        </pc:spChg>
      </pc:sldChg>
      <pc:sldChg chg="modSp">
        <pc:chgData name="victor lorenzo sellares" userId="cca9b460c6724927" providerId="LiveId" clId="{CC524780-4EF9-4934-B2A1-D95FB87DEF41}" dt="2022-05-03T12:30:00.211" v="41"/>
        <pc:sldMkLst>
          <pc:docMk/>
          <pc:sldMk cId="0" sldId="484"/>
        </pc:sldMkLst>
        <pc:spChg chg="mod">
          <ac:chgData name="victor lorenzo sellares" userId="cca9b460c6724927" providerId="LiveId" clId="{CC524780-4EF9-4934-B2A1-D95FB87DEF41}" dt="2022-05-03T12:30:00.211" v="41"/>
          <ac:spMkLst>
            <pc:docMk/>
            <pc:sldMk cId="0" sldId="484"/>
            <ac:spMk id="4" creationId="{00000000-0000-0000-0000-000000000000}"/>
          </ac:spMkLst>
        </pc:spChg>
      </pc:sldChg>
      <pc:sldChg chg="modSp">
        <pc:chgData name="victor lorenzo sellares" userId="cca9b460c6724927" providerId="LiveId" clId="{CC524780-4EF9-4934-B2A1-D95FB87DEF41}" dt="2022-05-03T12:30:00.211" v="41"/>
        <pc:sldMkLst>
          <pc:docMk/>
          <pc:sldMk cId="0" sldId="485"/>
        </pc:sldMkLst>
        <pc:spChg chg="mod">
          <ac:chgData name="victor lorenzo sellares" userId="cca9b460c6724927" providerId="LiveId" clId="{CC524780-4EF9-4934-B2A1-D95FB87DEF41}" dt="2022-05-03T12:30:00.211" v="41"/>
          <ac:spMkLst>
            <pc:docMk/>
            <pc:sldMk cId="0" sldId="485"/>
            <ac:spMk id="4" creationId="{00000000-0000-0000-0000-000000000000}"/>
          </ac:spMkLst>
        </pc:spChg>
      </pc:sldChg>
      <pc:sldChg chg="modSp">
        <pc:chgData name="victor lorenzo sellares" userId="cca9b460c6724927" providerId="LiveId" clId="{CC524780-4EF9-4934-B2A1-D95FB87DEF41}" dt="2022-05-03T12:30:00.211" v="41"/>
        <pc:sldMkLst>
          <pc:docMk/>
          <pc:sldMk cId="0" sldId="486"/>
        </pc:sldMkLst>
        <pc:spChg chg="mod">
          <ac:chgData name="victor lorenzo sellares" userId="cca9b460c6724927" providerId="LiveId" clId="{CC524780-4EF9-4934-B2A1-D95FB87DEF41}" dt="2022-05-03T12:30:00.211" v="41"/>
          <ac:spMkLst>
            <pc:docMk/>
            <pc:sldMk cId="0" sldId="486"/>
            <ac:spMk id="4" creationId="{00000000-0000-0000-0000-000000000000}"/>
          </ac:spMkLst>
        </pc:spChg>
      </pc:sldChg>
      <pc:sldChg chg="modSp">
        <pc:chgData name="victor lorenzo sellares" userId="cca9b460c6724927" providerId="LiveId" clId="{CC524780-4EF9-4934-B2A1-D95FB87DEF41}" dt="2022-05-03T12:30:00.211" v="41"/>
        <pc:sldMkLst>
          <pc:docMk/>
          <pc:sldMk cId="0" sldId="487"/>
        </pc:sldMkLst>
        <pc:spChg chg="mod">
          <ac:chgData name="victor lorenzo sellares" userId="cca9b460c6724927" providerId="LiveId" clId="{CC524780-4EF9-4934-B2A1-D95FB87DEF41}" dt="2022-05-03T12:30:00.211" v="41"/>
          <ac:spMkLst>
            <pc:docMk/>
            <pc:sldMk cId="0" sldId="487"/>
            <ac:spMk id="4" creationId="{00000000-0000-0000-0000-000000000000}"/>
          </ac:spMkLst>
        </pc:spChg>
      </pc:sldChg>
      <pc:sldChg chg="modSp">
        <pc:chgData name="victor lorenzo sellares" userId="cca9b460c6724927" providerId="LiveId" clId="{CC524780-4EF9-4934-B2A1-D95FB87DEF41}" dt="2022-05-03T12:30:00.211" v="41"/>
        <pc:sldMkLst>
          <pc:docMk/>
          <pc:sldMk cId="0" sldId="488"/>
        </pc:sldMkLst>
        <pc:spChg chg="mod">
          <ac:chgData name="victor lorenzo sellares" userId="cca9b460c6724927" providerId="LiveId" clId="{CC524780-4EF9-4934-B2A1-D95FB87DEF41}" dt="2022-05-03T12:30:00.211" v="41"/>
          <ac:spMkLst>
            <pc:docMk/>
            <pc:sldMk cId="0" sldId="488"/>
            <ac:spMk id="4" creationId="{00000000-0000-0000-0000-000000000000}"/>
          </ac:spMkLst>
        </pc:spChg>
      </pc:sldChg>
      <pc:sldChg chg="modSp">
        <pc:chgData name="victor lorenzo sellares" userId="cca9b460c6724927" providerId="LiveId" clId="{CC524780-4EF9-4934-B2A1-D95FB87DEF41}" dt="2022-05-03T12:30:00.211" v="41"/>
        <pc:sldMkLst>
          <pc:docMk/>
          <pc:sldMk cId="0" sldId="489"/>
        </pc:sldMkLst>
        <pc:spChg chg="mod">
          <ac:chgData name="victor lorenzo sellares" userId="cca9b460c6724927" providerId="LiveId" clId="{CC524780-4EF9-4934-B2A1-D95FB87DEF41}" dt="2022-05-03T12:30:00.211" v="41"/>
          <ac:spMkLst>
            <pc:docMk/>
            <pc:sldMk cId="0" sldId="489"/>
            <ac:spMk id="4" creationId="{00000000-0000-0000-0000-000000000000}"/>
          </ac:spMkLst>
        </pc:spChg>
      </pc:sldChg>
      <pc:sldChg chg="modSp">
        <pc:chgData name="victor lorenzo sellares" userId="cca9b460c6724927" providerId="LiveId" clId="{CC524780-4EF9-4934-B2A1-D95FB87DEF41}" dt="2022-05-03T12:30:00.211" v="41"/>
        <pc:sldMkLst>
          <pc:docMk/>
          <pc:sldMk cId="0" sldId="490"/>
        </pc:sldMkLst>
        <pc:spChg chg="mod">
          <ac:chgData name="victor lorenzo sellares" userId="cca9b460c6724927" providerId="LiveId" clId="{CC524780-4EF9-4934-B2A1-D95FB87DEF41}" dt="2022-05-03T12:30:00.211" v="41"/>
          <ac:spMkLst>
            <pc:docMk/>
            <pc:sldMk cId="0" sldId="490"/>
            <ac:spMk id="4" creationId="{00000000-0000-0000-0000-000000000000}"/>
          </ac:spMkLst>
        </pc:spChg>
      </pc:sldChg>
      <pc:sldChg chg="modSp">
        <pc:chgData name="victor lorenzo sellares" userId="cca9b460c6724927" providerId="LiveId" clId="{CC524780-4EF9-4934-B2A1-D95FB87DEF41}" dt="2022-05-03T12:30:00.211" v="41"/>
        <pc:sldMkLst>
          <pc:docMk/>
          <pc:sldMk cId="0" sldId="491"/>
        </pc:sldMkLst>
        <pc:spChg chg="mod">
          <ac:chgData name="victor lorenzo sellares" userId="cca9b460c6724927" providerId="LiveId" clId="{CC524780-4EF9-4934-B2A1-D95FB87DEF41}" dt="2022-05-03T12:30:00.211" v="41"/>
          <ac:spMkLst>
            <pc:docMk/>
            <pc:sldMk cId="0" sldId="491"/>
            <ac:spMk id="4" creationId="{00000000-0000-0000-0000-000000000000}"/>
          </ac:spMkLst>
        </pc:spChg>
      </pc:sldChg>
      <pc:sldChg chg="modSp">
        <pc:chgData name="victor lorenzo sellares" userId="cca9b460c6724927" providerId="LiveId" clId="{CC524780-4EF9-4934-B2A1-D95FB87DEF41}" dt="2022-05-03T12:30:00.211" v="41"/>
        <pc:sldMkLst>
          <pc:docMk/>
          <pc:sldMk cId="0" sldId="493"/>
        </pc:sldMkLst>
        <pc:spChg chg="mod">
          <ac:chgData name="victor lorenzo sellares" userId="cca9b460c6724927" providerId="LiveId" clId="{CC524780-4EF9-4934-B2A1-D95FB87DEF41}" dt="2022-05-03T12:30:00.211" v="41"/>
          <ac:spMkLst>
            <pc:docMk/>
            <pc:sldMk cId="0" sldId="493"/>
            <ac:spMk id="4" creationId="{00000000-0000-0000-0000-000000000000}"/>
          </ac:spMkLst>
        </pc:spChg>
      </pc:sldChg>
      <pc:sldChg chg="modSp">
        <pc:chgData name="victor lorenzo sellares" userId="cca9b460c6724927" providerId="LiveId" clId="{CC524780-4EF9-4934-B2A1-D95FB87DEF41}" dt="2022-05-03T12:30:00.211" v="41"/>
        <pc:sldMkLst>
          <pc:docMk/>
          <pc:sldMk cId="0" sldId="494"/>
        </pc:sldMkLst>
        <pc:spChg chg="mod">
          <ac:chgData name="victor lorenzo sellares" userId="cca9b460c6724927" providerId="LiveId" clId="{CC524780-4EF9-4934-B2A1-D95FB87DEF41}" dt="2022-05-03T12:30:00.211" v="41"/>
          <ac:spMkLst>
            <pc:docMk/>
            <pc:sldMk cId="0" sldId="494"/>
            <ac:spMk id="4" creationId="{00000000-0000-0000-0000-000000000000}"/>
          </ac:spMkLst>
        </pc:spChg>
      </pc:sldChg>
      <pc:sldChg chg="modSp">
        <pc:chgData name="victor lorenzo sellares" userId="cca9b460c6724927" providerId="LiveId" clId="{CC524780-4EF9-4934-B2A1-D95FB87DEF41}" dt="2022-05-03T12:30:00.211" v="41"/>
        <pc:sldMkLst>
          <pc:docMk/>
          <pc:sldMk cId="0" sldId="495"/>
        </pc:sldMkLst>
        <pc:spChg chg="mod">
          <ac:chgData name="victor lorenzo sellares" userId="cca9b460c6724927" providerId="LiveId" clId="{CC524780-4EF9-4934-B2A1-D95FB87DEF41}" dt="2022-05-03T12:30:00.211" v="41"/>
          <ac:spMkLst>
            <pc:docMk/>
            <pc:sldMk cId="0" sldId="495"/>
            <ac:spMk id="4" creationId="{00000000-0000-0000-0000-000000000000}"/>
          </ac:spMkLst>
        </pc:spChg>
      </pc:sldChg>
      <pc:sldChg chg="modSp">
        <pc:chgData name="victor lorenzo sellares" userId="cca9b460c6724927" providerId="LiveId" clId="{CC524780-4EF9-4934-B2A1-D95FB87DEF41}" dt="2022-05-03T12:30:00.211" v="41"/>
        <pc:sldMkLst>
          <pc:docMk/>
          <pc:sldMk cId="0" sldId="496"/>
        </pc:sldMkLst>
        <pc:spChg chg="mod">
          <ac:chgData name="victor lorenzo sellares" userId="cca9b460c6724927" providerId="LiveId" clId="{CC524780-4EF9-4934-B2A1-D95FB87DEF41}" dt="2022-05-03T12:30:00.211" v="41"/>
          <ac:spMkLst>
            <pc:docMk/>
            <pc:sldMk cId="0" sldId="496"/>
            <ac:spMk id="4" creationId="{00000000-0000-0000-0000-000000000000}"/>
          </ac:spMkLst>
        </pc:spChg>
      </pc:sldChg>
      <pc:sldChg chg="modSp">
        <pc:chgData name="victor lorenzo sellares" userId="cca9b460c6724927" providerId="LiveId" clId="{CC524780-4EF9-4934-B2A1-D95FB87DEF41}" dt="2022-05-03T12:30:00.211" v="41"/>
        <pc:sldMkLst>
          <pc:docMk/>
          <pc:sldMk cId="0" sldId="497"/>
        </pc:sldMkLst>
        <pc:spChg chg="mod">
          <ac:chgData name="victor lorenzo sellares" userId="cca9b460c6724927" providerId="LiveId" clId="{CC524780-4EF9-4934-B2A1-D95FB87DEF41}" dt="2022-05-03T12:30:00.211" v="41"/>
          <ac:spMkLst>
            <pc:docMk/>
            <pc:sldMk cId="0" sldId="497"/>
            <ac:spMk id="4" creationId="{00000000-0000-0000-0000-000000000000}"/>
          </ac:spMkLst>
        </pc:spChg>
      </pc:sldChg>
      <pc:sldChg chg="modSp">
        <pc:chgData name="victor lorenzo sellares" userId="cca9b460c6724927" providerId="LiveId" clId="{CC524780-4EF9-4934-B2A1-D95FB87DEF41}" dt="2022-05-03T12:30:00.211" v="41"/>
        <pc:sldMkLst>
          <pc:docMk/>
          <pc:sldMk cId="0" sldId="498"/>
        </pc:sldMkLst>
        <pc:spChg chg="mod">
          <ac:chgData name="victor lorenzo sellares" userId="cca9b460c6724927" providerId="LiveId" clId="{CC524780-4EF9-4934-B2A1-D95FB87DEF41}" dt="2022-05-03T12:30:00.211" v="41"/>
          <ac:spMkLst>
            <pc:docMk/>
            <pc:sldMk cId="0" sldId="498"/>
            <ac:spMk id="4" creationId="{00000000-0000-0000-0000-000000000000}"/>
          </ac:spMkLst>
        </pc:spChg>
      </pc:sldChg>
      <pc:sldChg chg="modSp">
        <pc:chgData name="victor lorenzo sellares" userId="cca9b460c6724927" providerId="LiveId" clId="{CC524780-4EF9-4934-B2A1-D95FB87DEF41}" dt="2022-05-03T12:30:00.211" v="41"/>
        <pc:sldMkLst>
          <pc:docMk/>
          <pc:sldMk cId="0" sldId="499"/>
        </pc:sldMkLst>
        <pc:spChg chg="mod">
          <ac:chgData name="victor lorenzo sellares" userId="cca9b460c6724927" providerId="LiveId" clId="{CC524780-4EF9-4934-B2A1-D95FB87DEF41}" dt="2022-05-03T12:30:00.211" v="41"/>
          <ac:spMkLst>
            <pc:docMk/>
            <pc:sldMk cId="0" sldId="499"/>
            <ac:spMk id="4" creationId="{00000000-0000-0000-0000-000000000000}"/>
          </ac:spMkLst>
        </pc:spChg>
      </pc:sldChg>
      <pc:sldChg chg="modSp">
        <pc:chgData name="victor lorenzo sellares" userId="cca9b460c6724927" providerId="LiveId" clId="{CC524780-4EF9-4934-B2A1-D95FB87DEF41}" dt="2022-05-03T12:30:00.211" v="41"/>
        <pc:sldMkLst>
          <pc:docMk/>
          <pc:sldMk cId="0" sldId="500"/>
        </pc:sldMkLst>
        <pc:spChg chg="mod">
          <ac:chgData name="victor lorenzo sellares" userId="cca9b460c6724927" providerId="LiveId" clId="{CC524780-4EF9-4934-B2A1-D95FB87DEF41}" dt="2022-05-03T12:30:00.211" v="41"/>
          <ac:spMkLst>
            <pc:docMk/>
            <pc:sldMk cId="0" sldId="500"/>
            <ac:spMk id="4" creationId="{00000000-0000-0000-0000-000000000000}"/>
          </ac:spMkLst>
        </pc:spChg>
      </pc:sldChg>
      <pc:sldChg chg="modSp">
        <pc:chgData name="victor lorenzo sellares" userId="cca9b460c6724927" providerId="LiveId" clId="{CC524780-4EF9-4934-B2A1-D95FB87DEF41}" dt="2022-05-03T12:30:00.211" v="41"/>
        <pc:sldMkLst>
          <pc:docMk/>
          <pc:sldMk cId="0" sldId="501"/>
        </pc:sldMkLst>
        <pc:spChg chg="mod">
          <ac:chgData name="victor lorenzo sellares" userId="cca9b460c6724927" providerId="LiveId" clId="{CC524780-4EF9-4934-B2A1-D95FB87DEF41}" dt="2022-05-03T12:30:00.211" v="41"/>
          <ac:spMkLst>
            <pc:docMk/>
            <pc:sldMk cId="0" sldId="501"/>
            <ac:spMk id="4" creationId="{00000000-0000-0000-0000-000000000000}"/>
          </ac:spMkLst>
        </pc:spChg>
      </pc:sldChg>
      <pc:sldChg chg="modSp">
        <pc:chgData name="victor lorenzo sellares" userId="cca9b460c6724927" providerId="LiveId" clId="{CC524780-4EF9-4934-B2A1-D95FB87DEF41}" dt="2022-05-03T12:30:00.211" v="41"/>
        <pc:sldMkLst>
          <pc:docMk/>
          <pc:sldMk cId="0" sldId="502"/>
        </pc:sldMkLst>
        <pc:spChg chg="mod">
          <ac:chgData name="victor lorenzo sellares" userId="cca9b460c6724927" providerId="LiveId" clId="{CC524780-4EF9-4934-B2A1-D95FB87DEF41}" dt="2022-05-03T12:30:00.211" v="41"/>
          <ac:spMkLst>
            <pc:docMk/>
            <pc:sldMk cId="0" sldId="502"/>
            <ac:spMk id="4" creationId="{00000000-0000-0000-0000-000000000000}"/>
          </ac:spMkLst>
        </pc:spChg>
      </pc:sldChg>
      <pc:sldChg chg="del">
        <pc:chgData name="victor lorenzo sellares" userId="cca9b460c6724927" providerId="LiveId" clId="{CC524780-4EF9-4934-B2A1-D95FB87DEF41}" dt="2022-05-03T12:27:46.432" v="1" actId="2696"/>
        <pc:sldMkLst>
          <pc:docMk/>
          <pc:sldMk cId="1805929264" sldId="503"/>
        </pc:sldMkLst>
      </pc:sldChg>
      <pc:sldChg chg="del">
        <pc:chgData name="victor lorenzo sellares" userId="cca9b460c6724927" providerId="LiveId" clId="{CC524780-4EF9-4934-B2A1-D95FB87DEF41}" dt="2022-05-03T12:29:39.661" v="38" actId="2696"/>
        <pc:sldMkLst>
          <pc:docMk/>
          <pc:sldMk cId="638586125" sldId="505"/>
        </pc:sldMkLst>
      </pc:sldChg>
      <pc:sldChg chg="addSp delSp modSp add mod">
        <pc:chgData name="victor lorenzo sellares" userId="cca9b460c6724927" providerId="LiveId" clId="{CC524780-4EF9-4934-B2A1-D95FB87DEF41}" dt="2022-05-03T12:35:56.241" v="310" actId="1076"/>
        <pc:sldMkLst>
          <pc:docMk/>
          <pc:sldMk cId="0" sldId="6150"/>
        </pc:sldMkLst>
        <pc:spChg chg="del">
          <ac:chgData name="victor lorenzo sellares" userId="cca9b460c6724927" providerId="LiveId" clId="{CC524780-4EF9-4934-B2A1-D95FB87DEF41}" dt="2022-05-03T12:28:28.544" v="9" actId="478"/>
          <ac:spMkLst>
            <pc:docMk/>
            <pc:sldMk cId="0" sldId="6150"/>
            <ac:spMk id="10" creationId="{7919D82D-CC58-4DAC-8B20-C6B5856E8FD1}"/>
          </ac:spMkLst>
        </pc:spChg>
        <pc:spChg chg="mod">
          <ac:chgData name="victor lorenzo sellares" userId="cca9b460c6724927" providerId="LiveId" clId="{CC524780-4EF9-4934-B2A1-D95FB87DEF41}" dt="2022-05-03T12:35:56.241" v="310" actId="1076"/>
          <ac:spMkLst>
            <pc:docMk/>
            <pc:sldMk cId="0" sldId="6150"/>
            <ac:spMk id="12" creationId="{0ED4CCCB-B0BB-4600-9921-575AC4B94B70}"/>
          </ac:spMkLst>
        </pc:spChg>
        <pc:spChg chg="add mod">
          <ac:chgData name="victor lorenzo sellares" userId="cca9b460c6724927" providerId="LiveId" clId="{CC524780-4EF9-4934-B2A1-D95FB87DEF41}" dt="2022-05-03T12:29:27.539" v="36" actId="1076"/>
          <ac:spMkLst>
            <pc:docMk/>
            <pc:sldMk cId="0" sldId="6150"/>
            <ac:spMk id="13" creationId="{6BB82C0C-270B-AF34-928F-29E4E40D304B}"/>
          </ac:spMkLst>
        </pc:spChg>
        <pc:spChg chg="mod">
          <ac:chgData name="victor lorenzo sellares" userId="cca9b460c6724927" providerId="LiveId" clId="{CC524780-4EF9-4934-B2A1-D95FB87DEF41}" dt="2022-05-03T12:29:31.055" v="37" actId="1076"/>
          <ac:spMkLst>
            <pc:docMk/>
            <pc:sldMk cId="0" sldId="6150"/>
            <ac:spMk id="8199" creationId="{102A3018-9462-4CCF-AEEB-3F8956D6DB27}"/>
          </ac:spMkLst>
        </pc:spChg>
      </pc:sldChg>
      <pc:sldMasterChg chg="modSp modSldLayout">
        <pc:chgData name="victor lorenzo sellares" userId="cca9b460c6724927" providerId="LiveId" clId="{CC524780-4EF9-4934-B2A1-D95FB87DEF41}" dt="2022-05-03T12:30:00.211" v="41"/>
        <pc:sldMasterMkLst>
          <pc:docMk/>
          <pc:sldMasterMk cId="0" sldId="2147483648"/>
        </pc:sldMasterMkLst>
        <pc:spChg chg="mod">
          <ac:chgData name="victor lorenzo sellares" userId="cca9b460c6724927" providerId="LiveId" clId="{CC524780-4EF9-4934-B2A1-D95FB87DEF41}" dt="2022-05-03T12:30:00.211" v="41"/>
          <ac:spMkLst>
            <pc:docMk/>
            <pc:sldMasterMk cId="0" sldId="2147483648"/>
            <ac:spMk id="5" creationId="{00000000-0000-0000-0000-000000000000}"/>
          </ac:spMkLst>
        </pc:spChg>
        <pc:sldLayoutChg chg="modSp">
          <pc:chgData name="victor lorenzo sellares" userId="cca9b460c6724927" providerId="LiveId" clId="{CC524780-4EF9-4934-B2A1-D95FB87DEF41}" dt="2022-05-03T12:30:00.211" v="41"/>
          <pc:sldLayoutMkLst>
            <pc:docMk/>
            <pc:sldMasterMk cId="0" sldId="2147483648"/>
            <pc:sldLayoutMk cId="2594578779" sldId="2147483649"/>
          </pc:sldLayoutMkLst>
          <pc:spChg chg="mod">
            <ac:chgData name="victor lorenzo sellares" userId="cca9b460c6724927" providerId="LiveId" clId="{CC524780-4EF9-4934-B2A1-D95FB87DEF41}" dt="2022-05-03T12:30:00.211" v="41"/>
            <ac:spMkLst>
              <pc:docMk/>
              <pc:sldMasterMk cId="0" sldId="2147483648"/>
              <pc:sldLayoutMk cId="2594578779" sldId="2147483649"/>
              <ac:spMk id="5" creationId="{00000000-0000-0000-0000-000000000000}"/>
            </ac:spMkLst>
          </pc:spChg>
        </pc:sldLayoutChg>
        <pc:sldLayoutChg chg="modSp">
          <pc:chgData name="victor lorenzo sellares" userId="cca9b460c6724927" providerId="LiveId" clId="{CC524780-4EF9-4934-B2A1-D95FB87DEF41}" dt="2022-05-03T12:30:00.211" v="41"/>
          <pc:sldLayoutMkLst>
            <pc:docMk/>
            <pc:sldMasterMk cId="0" sldId="2147483648"/>
            <pc:sldLayoutMk cId="1638522590" sldId="2147483650"/>
          </pc:sldLayoutMkLst>
          <pc:spChg chg="mod">
            <ac:chgData name="victor lorenzo sellares" userId="cca9b460c6724927" providerId="LiveId" clId="{CC524780-4EF9-4934-B2A1-D95FB87DEF41}" dt="2022-05-03T12:30:00.211" v="41"/>
            <ac:spMkLst>
              <pc:docMk/>
              <pc:sldMasterMk cId="0" sldId="2147483648"/>
              <pc:sldLayoutMk cId="1638522590" sldId="2147483650"/>
              <ac:spMk id="5" creationId="{00000000-0000-0000-0000-000000000000}"/>
            </ac:spMkLst>
          </pc:spChg>
        </pc:sldLayoutChg>
        <pc:sldLayoutChg chg="modSp">
          <pc:chgData name="victor lorenzo sellares" userId="cca9b460c6724927" providerId="LiveId" clId="{CC524780-4EF9-4934-B2A1-D95FB87DEF41}" dt="2022-05-03T12:30:00.211" v="41"/>
          <pc:sldLayoutMkLst>
            <pc:docMk/>
            <pc:sldMasterMk cId="0" sldId="2147483648"/>
            <pc:sldLayoutMk cId="153483612" sldId="2147483651"/>
          </pc:sldLayoutMkLst>
          <pc:spChg chg="mod">
            <ac:chgData name="victor lorenzo sellares" userId="cca9b460c6724927" providerId="LiveId" clId="{CC524780-4EF9-4934-B2A1-D95FB87DEF41}" dt="2022-05-03T12:30:00.211" v="41"/>
            <ac:spMkLst>
              <pc:docMk/>
              <pc:sldMasterMk cId="0" sldId="2147483648"/>
              <pc:sldLayoutMk cId="153483612" sldId="2147483651"/>
              <ac:spMk id="5" creationId="{00000000-0000-0000-0000-000000000000}"/>
            </ac:spMkLst>
          </pc:spChg>
        </pc:sldLayoutChg>
        <pc:sldLayoutChg chg="modSp">
          <pc:chgData name="victor lorenzo sellares" userId="cca9b460c6724927" providerId="LiveId" clId="{CC524780-4EF9-4934-B2A1-D95FB87DEF41}" dt="2022-05-03T12:30:00.211" v="41"/>
          <pc:sldLayoutMkLst>
            <pc:docMk/>
            <pc:sldMasterMk cId="0" sldId="2147483648"/>
            <pc:sldLayoutMk cId="3124774727" sldId="2147483652"/>
          </pc:sldLayoutMkLst>
          <pc:spChg chg="mod">
            <ac:chgData name="victor lorenzo sellares" userId="cca9b460c6724927" providerId="LiveId" clId="{CC524780-4EF9-4934-B2A1-D95FB87DEF41}" dt="2022-05-03T12:30:00.211" v="41"/>
            <ac:spMkLst>
              <pc:docMk/>
              <pc:sldMasterMk cId="0" sldId="2147483648"/>
              <pc:sldLayoutMk cId="3124774727" sldId="2147483652"/>
              <ac:spMk id="6" creationId="{00000000-0000-0000-0000-000000000000}"/>
            </ac:spMkLst>
          </pc:spChg>
        </pc:sldLayoutChg>
        <pc:sldLayoutChg chg="modSp">
          <pc:chgData name="victor lorenzo sellares" userId="cca9b460c6724927" providerId="LiveId" clId="{CC524780-4EF9-4934-B2A1-D95FB87DEF41}" dt="2022-05-03T12:30:00.211" v="41"/>
          <pc:sldLayoutMkLst>
            <pc:docMk/>
            <pc:sldMasterMk cId="0" sldId="2147483648"/>
            <pc:sldLayoutMk cId="866675483" sldId="2147483653"/>
          </pc:sldLayoutMkLst>
          <pc:spChg chg="mod">
            <ac:chgData name="victor lorenzo sellares" userId="cca9b460c6724927" providerId="LiveId" clId="{CC524780-4EF9-4934-B2A1-D95FB87DEF41}" dt="2022-05-03T12:30:00.211" v="41"/>
            <ac:spMkLst>
              <pc:docMk/>
              <pc:sldMasterMk cId="0" sldId="2147483648"/>
              <pc:sldLayoutMk cId="866675483" sldId="2147483653"/>
              <ac:spMk id="8" creationId="{00000000-0000-0000-0000-000000000000}"/>
            </ac:spMkLst>
          </pc:spChg>
        </pc:sldLayoutChg>
        <pc:sldLayoutChg chg="modSp">
          <pc:chgData name="victor lorenzo sellares" userId="cca9b460c6724927" providerId="LiveId" clId="{CC524780-4EF9-4934-B2A1-D95FB87DEF41}" dt="2022-05-03T12:30:00.211" v="41"/>
          <pc:sldLayoutMkLst>
            <pc:docMk/>
            <pc:sldMasterMk cId="0" sldId="2147483648"/>
            <pc:sldLayoutMk cId="3965123459" sldId="2147483654"/>
          </pc:sldLayoutMkLst>
          <pc:spChg chg="mod">
            <ac:chgData name="victor lorenzo sellares" userId="cca9b460c6724927" providerId="LiveId" clId="{CC524780-4EF9-4934-B2A1-D95FB87DEF41}" dt="2022-05-03T12:30:00.211" v="41"/>
            <ac:spMkLst>
              <pc:docMk/>
              <pc:sldMasterMk cId="0" sldId="2147483648"/>
              <pc:sldLayoutMk cId="3965123459" sldId="2147483654"/>
              <ac:spMk id="4" creationId="{00000000-0000-0000-0000-000000000000}"/>
            </ac:spMkLst>
          </pc:spChg>
        </pc:sldLayoutChg>
        <pc:sldLayoutChg chg="modSp">
          <pc:chgData name="victor lorenzo sellares" userId="cca9b460c6724927" providerId="LiveId" clId="{CC524780-4EF9-4934-B2A1-D95FB87DEF41}" dt="2022-05-03T12:30:00.211" v="41"/>
          <pc:sldLayoutMkLst>
            <pc:docMk/>
            <pc:sldMasterMk cId="0" sldId="2147483648"/>
            <pc:sldLayoutMk cId="307479254" sldId="2147483655"/>
          </pc:sldLayoutMkLst>
          <pc:spChg chg="mod">
            <ac:chgData name="victor lorenzo sellares" userId="cca9b460c6724927" providerId="LiveId" clId="{CC524780-4EF9-4934-B2A1-D95FB87DEF41}" dt="2022-05-03T12:30:00.211" v="41"/>
            <ac:spMkLst>
              <pc:docMk/>
              <pc:sldMasterMk cId="0" sldId="2147483648"/>
              <pc:sldLayoutMk cId="307479254" sldId="2147483655"/>
              <ac:spMk id="3" creationId="{00000000-0000-0000-0000-000000000000}"/>
            </ac:spMkLst>
          </pc:spChg>
        </pc:sldLayoutChg>
        <pc:sldLayoutChg chg="modSp">
          <pc:chgData name="victor lorenzo sellares" userId="cca9b460c6724927" providerId="LiveId" clId="{CC524780-4EF9-4934-B2A1-D95FB87DEF41}" dt="2022-05-03T12:30:00.211" v="41"/>
          <pc:sldLayoutMkLst>
            <pc:docMk/>
            <pc:sldMasterMk cId="0" sldId="2147483648"/>
            <pc:sldLayoutMk cId="4265774283" sldId="2147483656"/>
          </pc:sldLayoutMkLst>
          <pc:spChg chg="mod">
            <ac:chgData name="victor lorenzo sellares" userId="cca9b460c6724927" providerId="LiveId" clId="{CC524780-4EF9-4934-B2A1-D95FB87DEF41}" dt="2022-05-03T12:30:00.211" v="41"/>
            <ac:spMkLst>
              <pc:docMk/>
              <pc:sldMasterMk cId="0" sldId="2147483648"/>
              <pc:sldLayoutMk cId="4265774283" sldId="2147483656"/>
              <ac:spMk id="6" creationId="{00000000-0000-0000-0000-000000000000}"/>
            </ac:spMkLst>
          </pc:spChg>
        </pc:sldLayoutChg>
        <pc:sldLayoutChg chg="modSp">
          <pc:chgData name="victor lorenzo sellares" userId="cca9b460c6724927" providerId="LiveId" clId="{CC524780-4EF9-4934-B2A1-D95FB87DEF41}" dt="2022-05-03T12:30:00.211" v="41"/>
          <pc:sldLayoutMkLst>
            <pc:docMk/>
            <pc:sldMasterMk cId="0" sldId="2147483648"/>
            <pc:sldLayoutMk cId="1389427691" sldId="2147483657"/>
          </pc:sldLayoutMkLst>
          <pc:spChg chg="mod">
            <ac:chgData name="victor lorenzo sellares" userId="cca9b460c6724927" providerId="LiveId" clId="{CC524780-4EF9-4934-B2A1-D95FB87DEF41}" dt="2022-05-03T12:30:00.211" v="41"/>
            <ac:spMkLst>
              <pc:docMk/>
              <pc:sldMasterMk cId="0" sldId="2147483648"/>
              <pc:sldLayoutMk cId="1389427691" sldId="2147483657"/>
              <ac:spMk id="6" creationId="{00000000-0000-0000-0000-000000000000}"/>
            </ac:spMkLst>
          </pc:spChg>
        </pc:sldLayoutChg>
        <pc:sldLayoutChg chg="modSp">
          <pc:chgData name="victor lorenzo sellares" userId="cca9b460c6724927" providerId="LiveId" clId="{CC524780-4EF9-4934-B2A1-D95FB87DEF41}" dt="2022-05-03T12:30:00.211" v="41"/>
          <pc:sldLayoutMkLst>
            <pc:docMk/>
            <pc:sldMasterMk cId="0" sldId="2147483648"/>
            <pc:sldLayoutMk cId="2523522154" sldId="2147483658"/>
          </pc:sldLayoutMkLst>
          <pc:spChg chg="mod">
            <ac:chgData name="victor lorenzo sellares" userId="cca9b460c6724927" providerId="LiveId" clId="{CC524780-4EF9-4934-B2A1-D95FB87DEF41}" dt="2022-05-03T12:30:00.211" v="41"/>
            <ac:spMkLst>
              <pc:docMk/>
              <pc:sldMasterMk cId="0" sldId="2147483648"/>
              <pc:sldLayoutMk cId="2523522154" sldId="2147483658"/>
              <ac:spMk id="5" creationId="{00000000-0000-0000-0000-000000000000}"/>
            </ac:spMkLst>
          </pc:spChg>
        </pc:sldLayoutChg>
        <pc:sldLayoutChg chg="modSp">
          <pc:chgData name="victor lorenzo sellares" userId="cca9b460c6724927" providerId="LiveId" clId="{CC524780-4EF9-4934-B2A1-D95FB87DEF41}" dt="2022-05-03T12:30:00.211" v="41"/>
          <pc:sldLayoutMkLst>
            <pc:docMk/>
            <pc:sldMasterMk cId="0" sldId="2147483648"/>
            <pc:sldLayoutMk cId="1923884667" sldId="2147483659"/>
          </pc:sldLayoutMkLst>
          <pc:spChg chg="mod">
            <ac:chgData name="victor lorenzo sellares" userId="cca9b460c6724927" providerId="LiveId" clId="{CC524780-4EF9-4934-B2A1-D95FB87DEF41}" dt="2022-05-03T12:30:00.211" v="41"/>
            <ac:spMkLst>
              <pc:docMk/>
              <pc:sldMasterMk cId="0" sldId="2147483648"/>
              <pc:sldLayoutMk cId="1923884667" sldId="2147483659"/>
              <ac:spMk id="5" creationId="{00000000-0000-0000-0000-000000000000}"/>
            </ac:spMkLst>
          </pc:spChg>
        </pc:sldLayoutChg>
      </pc:sldMaster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3.403617921595456E-2"/>
          <c:y val="2.8116843700136378E-2"/>
          <c:w val="0.71181004254887859"/>
          <c:h val="0.94376631259972721"/>
        </c:manualLayout>
      </c:layout>
      <c:pie3DChart>
        <c:varyColors val="1"/>
        <c:ser>
          <c:idx val="0"/>
          <c:order val="0"/>
          <c:cat>
            <c:strRef>
              <c:f>Hoja1!$A$1:$A$5</c:f>
              <c:strCache>
                <c:ptCount val="5"/>
                <c:pt idx="0">
                  <c:v>Diabetes</c:v>
                </c:pt>
                <c:pt idx="1">
                  <c:v>Hipertensión</c:v>
                </c:pt>
                <c:pt idx="2">
                  <c:v>Glomerulonefritis</c:v>
                </c:pt>
                <c:pt idx="3">
                  <c:v>Poliquistosis</c:v>
                </c:pt>
                <c:pt idx="4">
                  <c:v>Otras / No filiada</c:v>
                </c:pt>
              </c:strCache>
            </c:strRef>
          </c:cat>
          <c:val>
            <c:numRef>
              <c:f>Hoja1!$B$1:$B$5</c:f>
              <c:numCache>
                <c:formatCode>General</c:formatCode>
                <c:ptCount val="5"/>
                <c:pt idx="0">
                  <c:v>58136</c:v>
                </c:pt>
                <c:pt idx="1">
                  <c:v>34784</c:v>
                </c:pt>
                <c:pt idx="2">
                  <c:v>9108</c:v>
                </c:pt>
                <c:pt idx="3">
                  <c:v>3513</c:v>
                </c:pt>
                <c:pt idx="4">
                  <c:v>18915</c:v>
                </c:pt>
              </c:numCache>
            </c:numRef>
          </c:val>
          <c:extLst>
            <c:ext xmlns:c16="http://schemas.microsoft.com/office/drawing/2014/chart" uri="{C3380CC4-5D6E-409C-BE32-E72D297353CC}">
              <c16:uniqueId val="{00000000-3221-4A1C-8F63-587B7A066ABC}"/>
            </c:ext>
          </c:extLst>
        </c:ser>
        <c:dLbls>
          <c:showLegendKey val="0"/>
          <c:showVal val="0"/>
          <c:showCatName val="0"/>
          <c:showSerName val="0"/>
          <c:showPercent val="0"/>
          <c:showBubbleSize val="0"/>
          <c:showLeaderLines val="0"/>
        </c:dLbls>
      </c:pie3DChart>
    </c:plotArea>
    <c:legend>
      <c:legendPos val="r"/>
      <c:overlay val="0"/>
      <c:txPr>
        <a:bodyPr/>
        <a:lstStyle/>
        <a:p>
          <a:pPr>
            <a:defRPr sz="1800" b="1"/>
          </a:pPr>
          <a:endParaRPr lang="es-ES"/>
        </a:p>
      </c:txPr>
    </c:legend>
    <c:plotVisOnly val="1"/>
    <c:dispBlanksAs val="zero"/>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es-ES"/>
          </a:p>
        </p:txBody>
      </p:sp>
      <p:sp>
        <p:nvSpPr>
          <p:cNvPr id="3" name="2 Marcador de fecha"/>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77561271-098D-40CE-89ED-96C3275A8999}" type="datetimeFigureOut">
              <a:rPr lang="es-ES"/>
              <a:pPr>
                <a:defRPr/>
              </a:pPr>
              <a:t>03/05/2022</a:t>
            </a:fld>
            <a:endParaRPr lang="es-ES" dirty="0"/>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s-ES" noProof="0" dirty="0"/>
          </a:p>
        </p:txBody>
      </p:sp>
      <p:sp>
        <p:nvSpPr>
          <p:cNvPr id="5" name="4 Marcador de notas"/>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smtClean="0"/>
            </a:lvl1pPr>
          </a:lstStyle>
          <a:p>
            <a:pPr>
              <a:defRPr/>
            </a:pPr>
            <a:fld id="{06EF7208-A1E6-4799-8FA1-9D24C9F84FEF}"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El índice que seguiremos en la presentación es el siguiente, las tres enfermedades vasculares renales más importantes, dejando para otros temas otras enfermedades de pequeño vaso, como pueden ser las vasculitis, o la microangiopatía trombótica como manifestación de la hipertensión maligna.</a:t>
            </a:r>
          </a:p>
        </p:txBody>
      </p:sp>
      <p:sp>
        <p:nvSpPr>
          <p:cNvPr id="61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F1E769E-BAAA-48FC-B1C4-62262915DDF6}" type="slidenum">
              <a:rPr lang="es-ES" altLang="es-ES"/>
              <a:pPr/>
              <a:t>2</a:t>
            </a:fld>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No existe un tratamiento específico para la nefroangioesclerosis. El enfoque terapéutico está enfocado a enlentecer la pérdida de función renal (ya que no es posible revertir el daño establecido) y a evitar el daño cardiovascular asociado a la hipertensión arterial.</a:t>
            </a:r>
          </a:p>
          <a:p>
            <a:r>
              <a:rPr lang="es-ES" altLang="es-ES"/>
              <a:t>La medida fundamental consiste en controlar adecuadamente la presión arterial (en función de la edad del paciente y sus comorbilidades, véase el tema específico de hipertensión arterial). Para ello, el primer escalón será un bloqueante del sistema renina-angiotensina-aldosterona (un inhibidor de la enzima convertidora de angiotensia o un antagonista del receptor de la AT-2, pero no ambos combinados). El uso de este grupo farmacológico presentará como ventaja añadida un efecto nefroprotector directo por su capacidad antiproteinúrica.</a:t>
            </a:r>
          </a:p>
          <a:p>
            <a:endParaRPr lang="es-ES" altLang="es-ES"/>
          </a:p>
          <a:p>
            <a:r>
              <a:rPr lang="es-ES" altLang="es-ES"/>
              <a:t>También es básico al control del resto de patologías que pueden producir eventos cardiovascular y el daño renal. Por ejemplo, la obesidad marcada produce un daño renal directo y empeora la hiperfiltración y la proteinuria, por lo que es fundamental el control del peso. Pasa lo mismo con el resto de factores asociados, como el tabaquismo, la hiperlipidemia, la hiperuricemia, la diabetes, etc.</a:t>
            </a:r>
          </a:p>
        </p:txBody>
      </p:sp>
      <p:sp>
        <p:nvSpPr>
          <p:cNvPr id="2458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0A767E8-9DFC-4BCE-9A30-2B1C4D4D5824}" type="slidenum">
              <a:rPr lang="es-ES" altLang="es-ES"/>
              <a:pPr/>
              <a:t>11</a:t>
            </a:fld>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s-ES" altLang="es-ES"/>
              <a:t>La nefropatía isquémica se refiere a una reducción en la tasa de filtración glomerular (TFG) por cualquier causa que disminuya el flujo sanguíneo renal, que incluye necrosis tubular aguda isquémica, obstrucción arterial o capilar intrarrenal debido a vasculitis, coagulación o trastornos hemolíticos (como una microangiopatía trombótica o enfermedad de células falciformes), pero la causa más frecuente es la aterosclerótica. </a:t>
            </a:r>
          </a:p>
          <a:p>
            <a:pPr algn="just"/>
            <a:r>
              <a:rPr lang="es-ES" altLang="es-ES"/>
              <a:t>La lesión puede pasar desapercibida por la función compensadora del riñón contralateral no afectado, salvo si la estenosis es bilateral o unilateral en riñón único.</a:t>
            </a:r>
          </a:p>
        </p:txBody>
      </p:sp>
      <p:sp>
        <p:nvSpPr>
          <p:cNvPr id="2662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0DC13D2-2EED-491C-89C1-9637BC32CE20}" type="slidenum">
              <a:rPr lang="es-ES" altLang="es-ES"/>
              <a:pPr/>
              <a:t>12</a:t>
            </a:fld>
            <a:endParaRPr lang="es-ES"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s-ES" altLang="es-ES"/>
              <a:t>Los riñones reciben fisiológicamente un suministro de sangre relativo de tres a cinco veces más alto que el corazón o el hígado. Parece que en los riñones la presión de perfusión por debajo de 70-80 mmHg (se correlaciona con&gt; 70% de estenosis de la arteria renal) supera los mecanismos adaptativos y conduce a hipoxia. Sin embargo, los cambios patológicos no parecen estar directamente relacionados con la hipoxia del tejido parenquimatoso, tal vez por la disminución del consumo de oxígeno por la insuficiencia renal. </a:t>
            </a:r>
          </a:p>
          <a:p>
            <a:pPr algn="just"/>
            <a:r>
              <a:rPr lang="es-ES" altLang="es-ES"/>
              <a:t>La hipoperfusión renal conduce a un aumento de la secreción de renina y a la generación de angiotensina II.  La Angiotensina II aumenta la expresión del factor de crecimiento transformante β (TGF-β) y el factor de crecimiento derivado de plaquetas B (PDGF-B), lo que resulta en la acumulación de matriz extracelular y colágeno tipo IV en el tejido perivascular, intersticio y finalmente en los glomérulos.</a:t>
            </a:r>
          </a:p>
          <a:p>
            <a:pPr algn="just"/>
            <a:r>
              <a:rPr lang="es-ES" altLang="es-ES"/>
              <a:t>La fibrosis renal progresiva puede ocurrir también a través de otros mecanismos de lesión tisular y vascular: daño mediado por la aldosterona, hiperactividad simpática y aumento de la liberación de especies reactivas de oxígeno (ROS).</a:t>
            </a:r>
          </a:p>
          <a:p>
            <a:pPr algn="just"/>
            <a:r>
              <a:rPr lang="es-ES" altLang="es-ES"/>
              <a:t>ROS aumenta el tono vascular renal, la sensibilidad a los vasoconstrictores y conduce a una disfunción endotelial. La interacción de ROS con óxido nítrico (NO) disminuye la biodisponibilidad de este último y da como resultado la formación del peroxinitrito prooxidante. La reducción de la actividad del NO permite que los vasopresores como la angiotensina II y la endotelina-1 (ET-1) dominen y conduzcan a la vasoconstricción y, como consecuencia, a la disminución de la TFG.</a:t>
            </a:r>
          </a:p>
        </p:txBody>
      </p:sp>
      <p:sp>
        <p:nvSpPr>
          <p:cNvPr id="2867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FE976A8-18F2-428F-B01C-82F497CBB8AD}" type="slidenum">
              <a:rPr lang="es-ES" altLang="es-ES"/>
              <a:pPr/>
              <a:t>13</a:t>
            </a:fld>
            <a:endParaRPr lang="es-ES" alt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p:cNvSpPr>
            <a:spLocks noGrp="1"/>
          </p:cNvSpPr>
          <p:nvPr>
            <p:ph type="body" idx="1"/>
          </p:nvPr>
        </p:nvSpPr>
        <p:spPr bwMode="auto"/>
        <p:txBody>
          <a:bodyPr wrap="square" numCol="1" anchor="t" anchorCtr="0" compatLnSpc="1">
            <a:prstTxWarp prst="textNoShape">
              <a:avLst/>
            </a:prstTxWarp>
          </a:bodyPr>
          <a:lstStyle/>
          <a:p>
            <a:pPr algn="just">
              <a:defRPr/>
            </a:pPr>
            <a:r>
              <a:rPr lang="es-ES" dirty="0"/>
              <a:t>La reducción persistente y progresiva de la tasa de filtración glomerular, sobre todo en paciente &gt; de 50 años, con otros factores de riesgo de enfermedad ateroesclerótica (dislipemia, tabaquismo), pueden hacernos pensar en la posibilidad de una nefropatía isquémica, sobre todo si no existen datos que sugieran otra causa de ERC, como por ejemplo normalidad en el sedimento urinario, ausencia de proteinuria significativa/</a:t>
            </a:r>
            <a:r>
              <a:rPr lang="es-ES" dirty="0" err="1"/>
              <a:t>paraproteína</a:t>
            </a:r>
            <a:r>
              <a:rPr lang="es-ES" dirty="0"/>
              <a:t> o del uso de un nefrotóxico. También apoyan la sospecha la presencia de datos que sugieran enfermedad renovascular como:</a:t>
            </a:r>
          </a:p>
          <a:p>
            <a:pPr marL="228600" indent="-228600" algn="just">
              <a:buFont typeface="+mj-lt"/>
              <a:buAutoNum type="arabicPeriod"/>
              <a:defRPr/>
            </a:pPr>
            <a:r>
              <a:rPr lang="es-ES" dirty="0"/>
              <a:t>HTA de difícil control.</a:t>
            </a:r>
          </a:p>
          <a:p>
            <a:pPr marL="228600" indent="-228600" algn="just">
              <a:buFont typeface="+mj-lt"/>
              <a:buAutoNum type="arabicPeriod"/>
              <a:defRPr/>
            </a:pPr>
            <a:r>
              <a:rPr lang="es-ES" dirty="0"/>
              <a:t>Deterioro de función renal cuando se inicia tratamiento con IECAS o ARA2.</a:t>
            </a:r>
          </a:p>
          <a:p>
            <a:pPr marL="228600" indent="-228600" algn="just">
              <a:buFont typeface="+mj-lt"/>
              <a:buAutoNum type="arabicPeriod"/>
              <a:defRPr/>
            </a:pPr>
            <a:r>
              <a:rPr lang="es-ES" dirty="0"/>
              <a:t>Variabilidad significativa de la concentración de creatinina sérica que puede deberse a cambios en el estado de volumen.</a:t>
            </a:r>
          </a:p>
          <a:p>
            <a:pPr marL="228600" indent="-228600" algn="just">
              <a:buFont typeface="+mj-lt"/>
              <a:buAutoNum type="arabicPeriod"/>
              <a:defRPr/>
            </a:pPr>
            <a:r>
              <a:rPr lang="es-ES" dirty="0"/>
              <a:t>Episodios repetidos de Edema agudo de pulmón no justificados por otra causa +/- ICC refractaria al tratamiento.</a:t>
            </a:r>
          </a:p>
        </p:txBody>
      </p:sp>
      <p:sp>
        <p:nvSpPr>
          <p:cNvPr id="307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059840E-F130-493F-B538-BB4B70BC5345}" type="slidenum">
              <a:rPr lang="es-ES" altLang="es-ES"/>
              <a:pPr/>
              <a:t>14</a:t>
            </a:fld>
            <a:endParaRPr lang="es-ES" alt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s-ES" altLang="es-ES"/>
              <a:t>Existen pruebas no invasivas como: Ecografía Doppler dúplex, Angiografía por tomografía computarizada (ATC) y Angiografía por resonancia magnética (ARM). La elección de la prueba debe basarse en la experiencia institucional y los factores del paciente. La ecografía Doppler dúplex es la prueba diagnóstica no invasiva inicial preferida, ya que se evita la exposición tanto al gadolinio como a los medios de radiocontraste. Se debe realizar una arteriografía de sustracción digital cuando las pruebas no invasivas no sean concluyentes.</a:t>
            </a:r>
          </a:p>
          <a:p>
            <a:pPr algn="just"/>
            <a:r>
              <a:rPr lang="es-ES" altLang="es-ES"/>
              <a:t>Las pruebas no deben realizarse en pacientes que tienen una probabilidad moderada o baja de tener una enfermedad renovascular, ya que se asocian con riesgos como nefrotoxicidad por contraste, fibrosis sistémica nefrogénica por gadolinio y la ateroembolia con la arteriografía.</a:t>
            </a:r>
          </a:p>
          <a:p>
            <a:pPr algn="just"/>
            <a:endParaRPr lang="es-ES" altLang="es-ES"/>
          </a:p>
          <a:p>
            <a:pPr algn="just"/>
            <a:r>
              <a:rPr lang="es-ES" altLang="es-ES" sz="1000" i="1"/>
              <a:t>Imágenes 1, 2 y 4: Riambau, V. 2007. Aneurisma de aorta abdominal y enfermedad vascular renal. Rev. Esp. Cardiol.</a:t>
            </a:r>
          </a:p>
          <a:p>
            <a:pPr algn="just"/>
            <a:r>
              <a:rPr lang="es-ES" altLang="es-ES" sz="1000" i="1"/>
              <a:t>Imagen 3: Martín, MA. 2011. Nefroplus.</a:t>
            </a:r>
          </a:p>
        </p:txBody>
      </p:sp>
      <p:sp>
        <p:nvSpPr>
          <p:cNvPr id="327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8CA669A-AA84-4971-8FC6-C2AEAE12F09D}" type="slidenum">
              <a:rPr lang="es-ES" altLang="es-ES"/>
              <a:pPr/>
              <a:t>15</a:t>
            </a:fld>
            <a:endParaRPr lang="es-ES" alt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s-ES" altLang="es-ES"/>
              <a:t>La biopsia renal rara vez se realiza para diagnóstico de nefropatía isquémica, debido al riesgo de complicaciones del procedimiento y la ausencia de implicaciones terapéuticas claras.</a:t>
            </a:r>
          </a:p>
          <a:p>
            <a:pPr algn="just"/>
            <a:r>
              <a:rPr lang="es-ES" altLang="es-ES"/>
              <a:t>La característica histopatológica más temprana y más pronunciada de la nefropatía isquémica son las lesiones tubulointersticiales, las cuales pueden mediar la progresión de la ERC hacia un daño irreversible. Por el contrario, la glomeruloesclerosis es un evento tardío e irreversible. También se puede observar colapso glomerular con pérdida de volumen del penacho por hipoperfusión y enfermedad intrarrenal ateroembólica o enfermedad grave de vasos pequeños.</a:t>
            </a:r>
          </a:p>
        </p:txBody>
      </p:sp>
      <p:sp>
        <p:nvSpPr>
          <p:cNvPr id="348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CE1881C-588D-423F-85CC-8994E8B52778}" type="slidenum">
              <a:rPr lang="es-ES" altLang="es-ES"/>
              <a:pPr/>
              <a:t>16</a:t>
            </a:fld>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s-ES" altLang="es-ES"/>
              <a:t>Todos los pacientes deben recibir tratamiento médico para controlar su hipertensión además de la atención y vigilancia de rutina de la ERC. Los fármacos de elección para control de TA son los IECAS o ARA2 + diurético, dado que la hipoperfusión renal bilateral induce la activación del sistema renina-angiotensina-aldosterona y altera la excreción de sodio, lo que provoca la expansión del volumen de líquido extracelular. Debido a que estos individuos tienen enfermedad cardiovascular aterosclerótica, también deben ser tratados de manera agresiva para la prevención secundaria de la morbilidad cardiovascular con aspirina , estatinas, cesación del tabaquismo y, en pacientes con diabetes, control glucémico.</a:t>
            </a:r>
          </a:p>
        </p:txBody>
      </p:sp>
      <p:sp>
        <p:nvSpPr>
          <p:cNvPr id="3686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7485640-8C31-48C7-BCB0-147B89ED03DF}" type="slidenum">
              <a:rPr lang="es-ES" altLang="es-ES"/>
              <a:pPr/>
              <a:t>17</a:t>
            </a:fld>
            <a:endParaRPr lang="es-ES" alt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p:cNvSpPr>
            <a:spLocks noGrp="1"/>
          </p:cNvSpPr>
          <p:nvPr>
            <p:ph type="body" idx="1"/>
          </p:nvPr>
        </p:nvSpPr>
        <p:spPr bwMode="auto"/>
        <p:txBody>
          <a:bodyPr wrap="square" numCol="1" anchor="t" anchorCtr="0" compatLnSpc="1">
            <a:prstTxWarp prst="textNoShape">
              <a:avLst/>
            </a:prstTxWarp>
          </a:bodyPr>
          <a:lstStyle/>
          <a:p>
            <a:pPr>
              <a:defRPr/>
            </a:pPr>
            <a:r>
              <a:rPr lang="es-ES" dirty="0"/>
              <a:t>Las opciones de tratamiento </a:t>
            </a:r>
            <a:r>
              <a:rPr lang="es-ES" dirty="0" err="1"/>
              <a:t>revascularizador</a:t>
            </a:r>
            <a:r>
              <a:rPr lang="es-ES" dirty="0"/>
              <a:t> son:</a:t>
            </a:r>
          </a:p>
          <a:p>
            <a:pPr marL="171450" indent="-171450" algn="just">
              <a:buFont typeface="Arial" panose="020B0604020202020204" pitchFamily="34" charset="0"/>
              <a:buChar char="•"/>
              <a:defRPr/>
            </a:pPr>
            <a:r>
              <a:rPr lang="es-ES" dirty="0"/>
              <a:t>Angioplastia renal percutánea, generalmente con colocación de </a:t>
            </a:r>
            <a:r>
              <a:rPr lang="es-ES" dirty="0" err="1"/>
              <a:t>stent</a:t>
            </a:r>
            <a:r>
              <a:rPr lang="es-ES" dirty="0"/>
              <a:t> (más usado, mejor resultado que sin </a:t>
            </a:r>
            <a:r>
              <a:rPr lang="es-ES" dirty="0" err="1"/>
              <a:t>stent</a:t>
            </a:r>
            <a:r>
              <a:rPr lang="es-ES" dirty="0"/>
              <a:t>).</a:t>
            </a:r>
          </a:p>
          <a:p>
            <a:pPr marL="171450" indent="-171450" algn="just">
              <a:buFont typeface="Arial" panose="020B0604020202020204" pitchFamily="34" charset="0"/>
              <a:buChar char="•"/>
              <a:defRPr/>
            </a:pPr>
            <a:r>
              <a:rPr lang="es-ES" dirty="0"/>
              <a:t>Revascularización quirúrgica (bypass de la arteria renal desde la aorta o bypass hepatorrenal o esplenorrenal que evita una aorta enferma . Se usa principalmente para la corrección de lesiones vasculares complejas y /o episodios repetidos de </a:t>
            </a:r>
            <a:r>
              <a:rPr lang="es-ES" dirty="0" err="1"/>
              <a:t>reestenosis</a:t>
            </a:r>
            <a:r>
              <a:rPr lang="es-ES" dirty="0"/>
              <a:t> </a:t>
            </a:r>
            <a:r>
              <a:rPr lang="es-ES" dirty="0" err="1"/>
              <a:t>intra-stent</a:t>
            </a:r>
            <a:r>
              <a:rPr lang="es-ES" dirty="0"/>
              <a:t>).</a:t>
            </a:r>
          </a:p>
        </p:txBody>
      </p:sp>
      <p:sp>
        <p:nvSpPr>
          <p:cNvPr id="3891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AEA3C22-FEF4-4C4B-97AF-1D9AFA10FF00}" type="slidenum">
              <a:rPr lang="es-ES" altLang="es-ES"/>
              <a:pPr/>
              <a:t>18</a:t>
            </a:fld>
            <a:endParaRPr lang="es-ES" alt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p:cNvSpPr>
            <a:spLocks noGrp="1"/>
          </p:cNvSpPr>
          <p:nvPr>
            <p:ph type="body" idx="1"/>
          </p:nvPr>
        </p:nvSpPr>
        <p:spPr bwMode="auto"/>
        <p:txBody>
          <a:bodyPr wrap="square" numCol="1" anchor="t" anchorCtr="0" compatLnSpc="1">
            <a:prstTxWarp prst="textNoShape">
              <a:avLst/>
            </a:prstTxWarp>
            <a:normAutofit/>
          </a:bodyPr>
          <a:lstStyle/>
          <a:p>
            <a:pPr algn="just" eaLnBrk="1" fontAlgn="auto" hangingPunct="1">
              <a:spcBef>
                <a:spcPts val="0"/>
              </a:spcBef>
              <a:spcAft>
                <a:spcPts val="0"/>
              </a:spcAft>
              <a:defRPr/>
            </a:pPr>
            <a:r>
              <a:rPr lang="es-ES" dirty="0"/>
              <a:t>Algunos pacientes deben someterse a revascularización, según criterios clínicos, la gravedad hemodinámica y la probabilidad de recuperación de la función renal. </a:t>
            </a:r>
          </a:p>
          <a:p>
            <a:pPr marL="171450" indent="-171450" algn="just">
              <a:buFont typeface="Arial" panose="020B0604020202020204" pitchFamily="34" charset="0"/>
              <a:buChar char="•"/>
              <a:defRPr/>
            </a:pPr>
            <a:r>
              <a:rPr lang="es-ES" dirty="0"/>
              <a:t>En cuanto a los criterios clínicos, se evalúa a pacientes que tienen alta probabilidad de beneficiarse del procedimiento.</a:t>
            </a:r>
          </a:p>
          <a:p>
            <a:pPr marL="171450" indent="-171450" algn="just">
              <a:buFont typeface="Arial" panose="020B0604020202020204" pitchFamily="34" charset="0"/>
              <a:buChar char="•"/>
              <a:defRPr/>
            </a:pPr>
            <a:r>
              <a:rPr lang="es-ES" dirty="0"/>
              <a:t>En cuanto a la gravedad hemodinámica, en general se requiere una oclusión luminal de al menos 60 a 75% para limitar el flujo sanguíneo y reducir la presión de perfusión. Los criterios de la ecografía Doppler requieren convencionalmente velocidades sistólicas máximas por encima de 180 a 200 cm/s para identificar más del 60% de oclusión luminal que se verifica mediante gradientes de presión. Niveles identificables de hipoxia cortical (medidos por resonancia magnética dependiente del nivel de oxígeno en sangre generalmente se asocian con velocidades </a:t>
            </a:r>
            <a:r>
              <a:rPr lang="es-ES" dirty="0" err="1"/>
              <a:t>translesionales</a:t>
            </a:r>
            <a:r>
              <a:rPr lang="es-ES" dirty="0"/>
              <a:t> superiores a 385 cm/s o reducción de la tasa de filtración glomerular (TFG) de un solo riñón en el rango de 20 a 25 ml/min.</a:t>
            </a:r>
          </a:p>
        </p:txBody>
      </p:sp>
      <p:sp>
        <p:nvSpPr>
          <p:cNvPr id="409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EC14863-0682-4F43-ACC3-72285C5CDED7}" type="slidenum">
              <a:rPr lang="es-ES" altLang="es-ES"/>
              <a:pPr/>
              <a:t>19</a:t>
            </a:fld>
            <a:endParaRPr lang="es-ES" alt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p:cNvSpPr>
            <a:spLocks noGrp="1"/>
          </p:cNvSpPr>
          <p:nvPr>
            <p:ph type="body" idx="1"/>
          </p:nvPr>
        </p:nvSpPr>
        <p:spPr bwMode="auto"/>
        <p:txBody>
          <a:bodyPr wrap="square" numCol="1" anchor="t" anchorCtr="0" compatLnSpc="1">
            <a:prstTxWarp prst="textNoShape">
              <a:avLst/>
            </a:prstTxWarp>
            <a:normAutofit/>
          </a:bodyPr>
          <a:lstStyle/>
          <a:p>
            <a:pPr marL="171450" indent="-171450" algn="just">
              <a:buFont typeface="Arial" panose="020B0604020202020204" pitchFamily="34" charset="0"/>
              <a:buChar char="•"/>
              <a:defRPr/>
            </a:pPr>
            <a:r>
              <a:rPr lang="es-ES" dirty="0"/>
              <a:t>Según posibilidad de recuperación de función renal:</a:t>
            </a:r>
          </a:p>
          <a:p>
            <a:pPr marL="628650" lvl="1" indent="-171450" algn="just">
              <a:buFont typeface="Arial" panose="020B0604020202020204" pitchFamily="34" charset="0"/>
              <a:buChar char="•"/>
              <a:defRPr/>
            </a:pPr>
            <a:r>
              <a:rPr lang="es-ES" dirty="0"/>
              <a:t>Índice de resistencia renal: &gt; de 0,80 medidos por ecografía dúplex denotan un mal pronóstico para la recuperación renal, mientras que un índice de resistencia bajo es un signo favorable.</a:t>
            </a:r>
          </a:p>
          <a:p>
            <a:pPr marL="628650" lvl="1" indent="-171450" algn="just">
              <a:buFont typeface="Arial" panose="020B0604020202020204" pitchFamily="34" charset="0"/>
              <a:buChar char="•"/>
              <a:defRPr/>
            </a:pPr>
            <a:r>
              <a:rPr lang="es-ES" dirty="0"/>
              <a:t>El predictor más consistente de una buena recuperación de la función renal después de la revascularización ha sido un deterioro reciente de la función renal (es decir, en los seis a doce meses anteriores).</a:t>
            </a:r>
          </a:p>
          <a:p>
            <a:pPr marL="628650" lvl="1" indent="-171450" algn="just">
              <a:buFont typeface="Arial" panose="020B0604020202020204" pitchFamily="34" charset="0"/>
              <a:buChar char="•"/>
              <a:defRPr/>
            </a:pPr>
            <a:r>
              <a:rPr lang="es-ES" dirty="0"/>
              <a:t>Los riñones muy pequeños (menos de 7 cm de diámetro más largo) sugieren irreversibilidad.</a:t>
            </a:r>
          </a:p>
          <a:p>
            <a:pPr marL="628650" lvl="1" indent="-171450" algn="just">
              <a:buFont typeface="Arial" panose="020B0604020202020204" pitchFamily="34" charset="0"/>
              <a:buChar char="•"/>
              <a:defRPr/>
            </a:pPr>
            <a:r>
              <a:rPr lang="es-ES" dirty="0"/>
              <a:t>La biopsia que demuestra cambios </a:t>
            </a:r>
            <a:r>
              <a:rPr lang="es-ES" dirty="0" err="1"/>
              <a:t>ateroembólicos</a:t>
            </a:r>
            <a:r>
              <a:rPr lang="es-ES" dirty="0"/>
              <a:t> preexistentes y fibrosis intersticial indica un potencial limitado de recuperación.</a:t>
            </a:r>
          </a:p>
          <a:p>
            <a:pPr marL="628650" lvl="1" indent="-171450" algn="just">
              <a:buFont typeface="Arial" panose="020B0604020202020204" pitchFamily="34" charset="0"/>
              <a:buChar char="•"/>
              <a:defRPr/>
            </a:pPr>
            <a:r>
              <a:rPr lang="es-ES" dirty="0"/>
              <a:t>En un riñón estenótico, una morfología aparentemente normal combinada con una función reducida puede indicar un "riñón en hibernación" que podría salvarse con revascularización.</a:t>
            </a:r>
          </a:p>
        </p:txBody>
      </p:sp>
      <p:sp>
        <p:nvSpPr>
          <p:cNvPr id="4301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80D859E-5CE9-4597-8669-D3592D2866C4}" type="slidenum">
              <a:rPr lang="es-ES" altLang="es-ES"/>
              <a:pPr/>
              <a:t>20</a:t>
            </a:fld>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solidFill>
                  <a:schemeClr val="bg1"/>
                </a:solidFill>
              </a:rPr>
              <a:t>La </a:t>
            </a:r>
            <a:r>
              <a:rPr lang="es-ES" altLang="es-ES" b="1">
                <a:solidFill>
                  <a:schemeClr val="bg1"/>
                </a:solidFill>
              </a:rPr>
              <a:t>nefroangioesclerosis </a:t>
            </a:r>
            <a:r>
              <a:rPr lang="es-ES" altLang="es-ES">
                <a:solidFill>
                  <a:schemeClr val="bg1"/>
                </a:solidFill>
              </a:rPr>
              <a:t>o </a:t>
            </a:r>
            <a:r>
              <a:rPr lang="es-ES" altLang="es-ES" b="1">
                <a:solidFill>
                  <a:schemeClr val="bg1"/>
                </a:solidFill>
              </a:rPr>
              <a:t>enfermedad hipertensiva renal </a:t>
            </a:r>
            <a:r>
              <a:rPr lang="es-ES" altLang="es-ES">
                <a:solidFill>
                  <a:schemeClr val="bg1"/>
                </a:solidFill>
              </a:rPr>
              <a:t>es la insuficiencia renal producida por la hipertensión arterial mantenida en el tiempo. Dado que la hipertensión arterial puede ser tanto causa como consecuencia de la enfermedad renal, a veces es difícil distinguir cuál es la causa inicial. Además, al tratarse de un diagnóstico clínico de exclusión y producir alteraciones histológicas inespecíficas que aparecen también en otras patologías, su caracterización exacta es compleja.</a:t>
            </a:r>
            <a:endParaRPr lang="es-ES" altLang="es-ES"/>
          </a:p>
        </p:txBody>
      </p:sp>
      <p:sp>
        <p:nvSpPr>
          <p:cNvPr id="819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15AB32A-EF78-4E04-8BA6-E2CAA48D9170}" type="slidenum">
              <a:rPr lang="es-ES" altLang="es-ES"/>
              <a:pPr/>
              <a:t>3</a:t>
            </a:fld>
            <a:endParaRPr lang="es-ES" alt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s-ES" altLang="es-ES"/>
              <a:t>La tasa de complicaciones técnicas con la angioplastia renal transluminal percutánea con o sin stent está entre el 5-15%. Suelen ser menores: hematoma en el sitio de punción y disección de la arteria renal.  Entre las graves tenemos la trombosis o perforación de la arteria renal (que a veces requiere cirugía) y la lesión renal aguda debido a una enfermedad ateroembólica (puede ser irreversible, es más frecuente en enfermedad bilateral y en aterosclerosis aórtica extensa) o una reacción al agente de radiocontraste (que generalmente es reversible).</a:t>
            </a:r>
          </a:p>
        </p:txBody>
      </p:sp>
      <p:sp>
        <p:nvSpPr>
          <p:cNvPr id="4506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7B126A-FA9C-4593-A32F-22D2898C0A1A}" type="slidenum">
              <a:rPr lang="es-ES" altLang="es-ES"/>
              <a:pPr/>
              <a:t>21</a:t>
            </a:fld>
            <a:endParaRPr lang="es-ES" alt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s-ES" altLang="es-ES"/>
              <a:t>El ateroembolismo o embolismo de colesterol es aquel síndrome producido por liberación de cristales de colesterol que llegan a la circulación distal producción obstrucción y activando la cascada inflamatoria con posterior reclutamiento de polimorfonucleares, lo cual genera una reacción inflamatoria consecuencia de la obstrucción completa arterial e isquemia</a:t>
            </a:r>
          </a:p>
          <a:p>
            <a:pPr algn="just"/>
            <a:r>
              <a:rPr lang="es-ES" altLang="es-ES"/>
              <a:t>La incidencia es bastante variable entre series pero todas coinciden en menos del 3%. Dado que el colesterol procede de placas ateroscleróticas arteriales, a mayor carga aterosclerótica mayor riesgo de embolismo, ya sea con manipulación o espontáneamente.</a:t>
            </a:r>
          </a:p>
        </p:txBody>
      </p:sp>
      <p:sp>
        <p:nvSpPr>
          <p:cNvPr id="4710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0EFE662-CAF7-4F87-BAD0-2F5C8B3B6233}" type="slidenum">
              <a:rPr lang="es-ES" altLang="es-ES"/>
              <a:pPr/>
              <a:t>22</a:t>
            </a:fld>
            <a:endParaRPr lang="es-ES" alt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s-ES" altLang="es-ES"/>
              <a:t>Los factores de riesgo para el ateroembolismo son los mismos que para la enfermedad cardiovascular: hipertensión, edad (&gt;50 años), aterosclerosis, obesidad, diabetes, tabaco y la manipulación endovascular como posible factor precipitante. Algunos autores sostienen que el uso de anticoagulantes o terapia trombolítica puede asociarse con la liberación de cristales, si bien, el riesgo es bastante bajo.</a:t>
            </a:r>
          </a:p>
        </p:txBody>
      </p:sp>
      <p:sp>
        <p:nvSpPr>
          <p:cNvPr id="4915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1AB7505-C07E-42E3-9109-FC9ED0198668}" type="slidenum">
              <a:rPr lang="es-ES" altLang="es-ES"/>
              <a:pPr/>
              <a:t>23</a:t>
            </a:fld>
            <a:endParaRPr lang="es-ES" alt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s-ES" altLang="es-ES"/>
              <a:t>Dentro de las manifestaciones clínicas, la idea clave es la alteración del flujo sanguíneo a nivel de diferentes órganos. Hay que tener en cuenta cuál ha sido el acceso utilizado, ya que la distribución de las placas es diferente. Por ejemplo, si se realiza un acceso femoral para algún procedimiento sobre la aorta, los cristales irán principalmente a miembros inferiores (MMII) dando livedo y los dedos azules (blue toe), al riñón y al intestino. Sin embargo, si el acceso es braquial y se manipula la aorta proximal, los cristales pueden ir a cualquiera de las 6 regiones aquí mencionadas ya que siguen el flujo de la sangre, generando desde AIT hasta ictus con visualización de las placas de ateroma a nivel retininano hasta cualquier región de aorta abdominal.</a:t>
            </a:r>
          </a:p>
        </p:txBody>
      </p:sp>
      <p:sp>
        <p:nvSpPr>
          <p:cNvPr id="512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A8E824A-DE86-48B9-8DB6-32B93C33C4F3}" type="slidenum">
              <a:rPr lang="es-ES" altLang="es-ES"/>
              <a:pPr/>
              <a:t>24</a:t>
            </a:fld>
            <a:endParaRPr lang="es-ES" alt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s-ES" altLang="es-ES"/>
              <a:t>Un dato importante es la cronología entre la intervención vascular y el desarrollo del fracaso renal agudo. Normalmente en estos procedimientos se usa contraste intravenoso que también puede causar un fracaso renal agudo. La diferencia radica principalmente en el tiempo. Si el desarrollo del fracaso renal agudo se produce en 24-48 horas, lo más probable es que se deba al contraste intravenoso y normalmente se recupera en 3-5 días. En cambio si el desarrollo del fracaso renal se demora un poco más y además la recuperación no se produce en las primeras 1-2 semanas, lo más probable es que se deba a ateroembolismo.</a:t>
            </a:r>
          </a:p>
          <a:p>
            <a:r>
              <a:rPr lang="es-ES" altLang="es-ES"/>
              <a:t>Otro dato importante es la alteración del sedimento urinario donde puede verse eosinofiluria que es muy específico pero poco sensible.</a:t>
            </a:r>
          </a:p>
        </p:txBody>
      </p:sp>
      <p:sp>
        <p:nvSpPr>
          <p:cNvPr id="5325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12A289-FDCA-4AD0-8FCA-4D83C7F184AC}" type="slidenum">
              <a:rPr lang="es-ES" altLang="es-ES"/>
              <a:pPr/>
              <a:t>25</a:t>
            </a:fld>
            <a:endParaRPr lang="es-ES" alt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s-ES" altLang="es-ES"/>
              <a:t>El diagnóstico definitivo requería evidenciar los cristales en el tejido, para lo cual puede hacerse una biopsia de piel, músculo o riñón. Los cristales de colesterol se degradan en el procesamiento de la muestra por lo que lo que se ve al microscopio es la forma que dejan en el tejido (en forma de aguja o huso). </a:t>
            </a:r>
          </a:p>
          <a:p>
            <a:pPr algn="just"/>
            <a:r>
              <a:rPr lang="es-ES" altLang="es-ES"/>
              <a:t>Dentro de los datos analíticos destaca la eosinofilia y la hipocomplementemia (principalmente C3) asociado a la manipulación previa y los síntomas aquí descritos.</a:t>
            </a:r>
          </a:p>
        </p:txBody>
      </p:sp>
      <p:sp>
        <p:nvSpPr>
          <p:cNvPr id="553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8F7C5C1-C78E-420B-8D56-E66CF9F16992}" type="slidenum">
              <a:rPr lang="es-ES" altLang="es-ES"/>
              <a:pPr/>
              <a:t>26</a:t>
            </a:fld>
            <a:endParaRPr lang="es-ES" alt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s-ES" altLang="es-ES"/>
              <a:t>Dentro del diagnóstico diferencial estaría el tromboembolismo. La diferencia radica en la extensión de la isquemia y la región afecta. El tromboembolismo generalmente afecta a arterias de mayor calibre, generando isquemia en el lecho distal y puede verse en un TC (dependiendo del tamaño y localización) y además puede tener tratamiento con fibrinólisis o trombectomía. En cambio, el embolismo de colesterol afecta a lechos distales ya que los cristales son microscópicos, por lo cual no se evidencia en un TC y la recuperación es peor dado el infiltrado inflamatorio asociado que produce.</a:t>
            </a:r>
          </a:p>
        </p:txBody>
      </p:sp>
      <p:sp>
        <p:nvSpPr>
          <p:cNvPr id="5734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936EF3E-A41A-41D0-AEBC-82B23AFCCADB}" type="slidenum">
              <a:rPr lang="es-ES" altLang="es-ES"/>
              <a:pPr/>
              <a:t>27</a:t>
            </a:fld>
            <a:endParaRPr lang="es-ES" alt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gn="just"/>
            <a:r>
              <a:rPr lang="es-ES" altLang="es-ES"/>
              <a:t>No existe un tratamiento eficaz una vez que se produce el daño, de ahí la importancia en la prevención. Una vez que ya ha ocurrido el daño, lo ideal es evitar que se repita: usar el pack de protección cardiovascular: aspirinas, estatinas y control del resto de factores de riesgo cardiovascular.</a:t>
            </a:r>
          </a:p>
          <a:p>
            <a:pPr lvl="1" algn="just"/>
            <a:r>
              <a:rPr lang="es-ES" altLang="es-ES"/>
              <a:t>En caso de necesitar más manipulaciones, intentar cambiar el punto de acceso para evitar actuar sobre la misma placa frágil</a:t>
            </a:r>
          </a:p>
          <a:p>
            <a:pPr lvl="1" algn="just"/>
            <a:r>
              <a:rPr lang="es-ES" altLang="es-ES"/>
              <a:t>El pronóstico generalmente es malo con escasa recuperación, tanto por el evento inflamatorio como por el hecho de que el árbol vascular está dañado con mucha aterosclerosis lo que dificulta el riego sanguíneo.</a:t>
            </a:r>
          </a:p>
        </p:txBody>
      </p:sp>
      <p:sp>
        <p:nvSpPr>
          <p:cNvPr id="5939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545E93-61AF-4F3B-A9C7-519DDB6A05C6}" type="slidenum">
              <a:rPr lang="es-ES" altLang="es-ES"/>
              <a:pPr/>
              <a:t>28</a:t>
            </a:fld>
            <a:endParaRPr lang="es-ES" alt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lgn="just"/>
            <a:r>
              <a:rPr lang="es-ES" altLang="es-ES"/>
              <a:t>No existe un tratamiento eficaz una vez que se produce el daño, de ahí la importancia en la prevención. Una vez que ya ha ocurrido el daño, lo ideal es evitar que se repita: usar el pack de protección cardiovascular: aspirinas, estatinas y control del resto de factores de riesgo cardiovascular.</a:t>
            </a:r>
          </a:p>
          <a:p>
            <a:pPr lvl="1" algn="just"/>
            <a:r>
              <a:rPr lang="es-ES" altLang="es-ES"/>
              <a:t>En caso de necesitar más manipulaciones, intentar cambiar el punto de acceso para evitar actuar sobre la misma placa frágil</a:t>
            </a:r>
          </a:p>
          <a:p>
            <a:pPr lvl="1" algn="just"/>
            <a:r>
              <a:rPr lang="es-ES" altLang="es-ES"/>
              <a:t>El pronóstico generalmente es malo con escasa recuperación, tanto por el evento inflamatorio como por el hecho de que el árbol vascular está dañado con mucha aterosclerosis lo que dificulta el riego sanguíneo.</a:t>
            </a:r>
          </a:p>
        </p:txBody>
      </p:sp>
      <p:sp>
        <p:nvSpPr>
          <p:cNvPr id="6144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DB2450F-CD78-4B5D-BD3F-BDD3746DC35C}" type="slidenum">
              <a:rPr lang="es-ES" altLang="es-ES"/>
              <a:pPr/>
              <a:t>29</a:t>
            </a:fld>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Pese a las dificultades diagnósticas, es una entidad muy frecuente. En parte, porque la hipertensión arterial es tremendamente prevalente, especialmente en pacientes de cierta de edad, y el daño renal secundario no es raro. Como vemos en el registro americano de enfermedad renal, se considera que la hipertensión arterial es la segunda causa más frecuente de nefropatía que llega a necesitar diálisis, sólo superada por la diabetes mellitus. El registro español muestra datos similares. Sin embargo, hay expertos que ponen en duda esta alta prevalencia y creen que puede haber un sobrediagnóstico por la falta de biopsias renales en muchos pacientes.</a:t>
            </a:r>
          </a:p>
        </p:txBody>
      </p:sp>
      <p:sp>
        <p:nvSpPr>
          <p:cNvPr id="1024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7E7C882-2223-4856-94C7-22AB3FC5E3DD}" type="slidenum">
              <a:rPr lang="es-ES" altLang="es-ES"/>
              <a:pPr/>
              <a:t>4</a:t>
            </a:fld>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Los mecanismos por los que la hipertensión arterial producen daño renal son varios, pero hay dos que predominan. En primer lugar, la vasoconstricción de la arteriola aferente, efecto que inicialmente protege al glomérulo de la hipertensión, acaba generando una isquemia celular. Es especialmente importante el daño podocitario, que posteriormente se verá como esclerosis glomerular.</a:t>
            </a:r>
          </a:p>
          <a:p>
            <a:r>
              <a:rPr lang="es-ES" altLang="es-ES"/>
              <a:t>El segundo mecanismo es la albuminuria. La hiperfiltración producida por el exceso de presión arterial en el glomérulo produce que se filtre la albumina al espacio de Bowman, y tiene un efecto citotóxico directo sobre los podocitos. Esta albuminuria se exacerba cuando parte de los glomérulos mueren y las nefronas restantes hiperfiltran para compensar su ausencia.</a:t>
            </a:r>
          </a:p>
          <a:p>
            <a:r>
              <a:rPr lang="es-ES" altLang="es-ES"/>
              <a:t>Finalmente, los glomérulos que se esclerosan acaban produciendo una fibrosis del compartimento túbulointersticial que empeora el pronóstico.</a:t>
            </a:r>
          </a:p>
        </p:txBody>
      </p:sp>
      <p:sp>
        <p:nvSpPr>
          <p:cNvPr id="1229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161F67D-FC95-47AD-BB86-3EDEF7A05570}" type="slidenum">
              <a:rPr lang="es-ES" altLang="es-ES"/>
              <a:pPr/>
              <a:t>5</a:t>
            </a:fld>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Deberemos sospechar una enfermedad renal vascular en pacientes con hipertensión de larga evolución (generalmente &gt;10 años). Habitualmente presentan o han presentado un mal control tensional, aunque no es un requisito indispensable y además a menudo es difícil de demostrar. Además, es frecuente que podamos objetivar lesiones secundarias a la hipertensión en otros lechos vasculares, por ejemplo si hay hipertrofia ventricular izquierda, retinopatía hipertensiva, leucoaraiosis cerebral, por poner algunos ejemplos.</a:t>
            </a:r>
          </a:p>
          <a:p>
            <a:r>
              <a:rPr lang="es-ES" altLang="es-ES"/>
              <a:t>A nivel analítico, se objetiva una caída del filtrado glomerular lentamente progresiva (a diferencia de patologías como la nefropatía diabética). Suele haber proteinuria, pero generalmente es escasa (&lt;0.5-1 g/día), aunque ésta puede aumentar por la hiperfiltración cuando se ha perdido un número importante de nefronas. Es importante que no encontremos datos de daño glomerular primario, como hematuria, hipocomplementemia, alteraciones inmunológicas, etc.</a:t>
            </a:r>
          </a:p>
        </p:txBody>
      </p:sp>
      <p:sp>
        <p:nvSpPr>
          <p:cNvPr id="143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8368B63-5A86-420B-BDE4-0284C51B4A84}" type="slidenum">
              <a:rPr lang="es-ES" altLang="es-ES"/>
              <a:pPr/>
              <a:t>6</a:t>
            </a:fld>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El diagnóstico suele ser clínico, según los criterios previos, habitualmente por exclusión de otras patologías renales. Se suele apoyar por la agrupación de factores de riesgo (ver siguiente diapositiva).</a:t>
            </a:r>
          </a:p>
          <a:p>
            <a:r>
              <a:rPr lang="es-ES" altLang="es-ES"/>
              <a:t>En la ecografía, se observa una atrofia renal bilateral no muy marcada hasta estadios avanzados de la nefropatía. Es importante descartar asimetría renal que orientaría más hacia una nefropatía isquémica.</a:t>
            </a:r>
          </a:p>
          <a:p>
            <a:r>
              <a:rPr lang="es-ES" altLang="es-ES"/>
              <a:t>Es muy infrecuente que se indique una biopsia renal en estos casos, únicamente en los casos en los que halla dudas con otros diagnósticos.</a:t>
            </a:r>
          </a:p>
        </p:txBody>
      </p:sp>
      <p:sp>
        <p:nvSpPr>
          <p:cNvPr id="1638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0CACCF-7CEE-45D5-8408-1CACED2A2267}" type="slidenum">
              <a:rPr lang="es-ES" altLang="es-ES"/>
              <a:pPr/>
              <a:t>7</a:t>
            </a:fld>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En la presente tabla se ven los criterios más habituales que harían sospechar una nefroangioesclerosis, recordando que sin embargo, ninguno de ellos es definitivo ni imprescindible.</a:t>
            </a:r>
          </a:p>
        </p:txBody>
      </p:sp>
      <p:sp>
        <p:nvSpPr>
          <p:cNvPr id="1843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6E2CB2-A839-400E-8AB2-66EA568623E3}" type="slidenum">
              <a:rPr lang="es-ES" altLang="es-ES"/>
              <a:pPr/>
              <a:t>8</a:t>
            </a:fld>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En los casos en los que se hace biopsia, la histología muestra datos inespecíficos de isquemia renal mantenida, que pueden aparecer en otras nefropatías. Entre los hallazgos, hay que destacar la presencia de esclerosis glomerular (flecha negra, compárese con un glomérulo normal marcado con asterisco), atrofia tubulointersticial (flecha verde) e hipertrofia de las paredes vasculares (flecha roja).</a:t>
            </a:r>
          </a:p>
        </p:txBody>
      </p:sp>
      <p:sp>
        <p:nvSpPr>
          <p:cNvPr id="2048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FA1E3E9-300A-40A2-9729-40C776FF4CEA}" type="slidenum">
              <a:rPr lang="es-ES" altLang="es-ES"/>
              <a:pPr/>
              <a:t>9</a:t>
            </a:fld>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ES"/>
              <a:t>El diagnóstico diferencial incluye otras patologías renales de base vascular, y se distinguirán fundamentalmente por el curso clínico, si bien pueden coexistir una nefroangioesclerosis benigna de base con la aparición de alguna de estas enfermedades. Por ejemplo, la hipertensión maligna y el ateroembolismo suelen presentar un curso más agudo o subagudo con una afectación sistémica más diversa. La nefropatía isquémica suele presentar una hipertensión más maracada y en picos y una asimetría renal en la ecografía. La esclerosis focal y segmentaria suele tener grados de proteinuria muy elevados.</a:t>
            </a:r>
          </a:p>
        </p:txBody>
      </p:sp>
      <p:sp>
        <p:nvSpPr>
          <p:cNvPr id="2253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E6B4FFD-42B9-41F1-8D19-DF1DCF9643FC}" type="slidenum">
              <a:rPr lang="es-ES" altLang="es-ES"/>
              <a:pPr/>
              <a:t>10</a:t>
            </a:fld>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C6B7B5E2-33A7-4833-8164-58437267780C}" type="datetime1">
              <a:rPr lang="es-ES"/>
              <a:pPr>
                <a:defRPr/>
              </a:pPr>
              <a:t>03/05/2022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84D7DA8-D2B2-48D2-9F74-31EE80A7409A}" type="slidenum">
              <a:rPr lang="es-ES" altLang="es-ES"/>
              <a:pPr>
                <a:defRPr/>
              </a:pPr>
              <a:t>‹Nº›</a:t>
            </a:fld>
            <a:endParaRPr lang="es-ES" altLang="es-ES"/>
          </a:p>
        </p:txBody>
      </p:sp>
    </p:spTree>
    <p:extLst>
      <p:ext uri="{BB962C8B-B14F-4D97-AF65-F5344CB8AC3E}">
        <p14:creationId xmlns:p14="http://schemas.microsoft.com/office/powerpoint/2010/main" val="2594578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C8622491-73F1-4833-AAFD-79B61D78C43A}" type="datetime1">
              <a:rPr lang="es-ES"/>
              <a:pPr>
                <a:defRPr/>
              </a:pPr>
              <a:t>03/05/2022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DE13173-D3AB-4252-B33B-61D447032068}" type="slidenum">
              <a:rPr lang="es-ES" altLang="es-ES"/>
              <a:pPr>
                <a:defRPr/>
              </a:pPr>
              <a:t>‹Nº›</a:t>
            </a:fld>
            <a:endParaRPr lang="es-ES" altLang="es-ES"/>
          </a:p>
        </p:txBody>
      </p:sp>
    </p:spTree>
    <p:extLst>
      <p:ext uri="{BB962C8B-B14F-4D97-AF65-F5344CB8AC3E}">
        <p14:creationId xmlns:p14="http://schemas.microsoft.com/office/powerpoint/2010/main" val="2523522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B136965B-02C9-4AA1-8D65-817DBB4E9966}" type="datetime1">
              <a:rPr lang="es-ES"/>
              <a:pPr>
                <a:defRPr/>
              </a:pPr>
              <a:t>03/05/2022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1D885AE-B342-4210-882D-F6BBE901FE33}" type="slidenum">
              <a:rPr lang="es-ES" altLang="es-ES"/>
              <a:pPr>
                <a:defRPr/>
              </a:pPr>
              <a:t>‹Nº›</a:t>
            </a:fld>
            <a:endParaRPr lang="es-ES" altLang="es-ES"/>
          </a:p>
        </p:txBody>
      </p:sp>
    </p:spTree>
    <p:extLst>
      <p:ext uri="{BB962C8B-B14F-4D97-AF65-F5344CB8AC3E}">
        <p14:creationId xmlns:p14="http://schemas.microsoft.com/office/powerpoint/2010/main" val="192388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37CFC6A4-2199-472C-86AB-3D438D62BA21}" type="datetime1">
              <a:rPr lang="es-ES"/>
              <a:pPr>
                <a:defRPr/>
              </a:pPr>
              <a:t>03/05/2022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BACB1E7-015F-4842-9B70-92B3A2F35741}" type="slidenum">
              <a:rPr lang="es-ES" altLang="es-ES"/>
              <a:pPr>
                <a:defRPr/>
              </a:pPr>
              <a:t>‹Nº›</a:t>
            </a:fld>
            <a:endParaRPr lang="es-ES" altLang="es-ES"/>
          </a:p>
        </p:txBody>
      </p:sp>
    </p:spTree>
    <p:extLst>
      <p:ext uri="{BB962C8B-B14F-4D97-AF65-F5344CB8AC3E}">
        <p14:creationId xmlns:p14="http://schemas.microsoft.com/office/powerpoint/2010/main" val="163852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FDBF259-66C4-4E3B-9035-DBBAD8106BE0}" type="datetime1">
              <a:rPr lang="es-ES"/>
              <a:pPr>
                <a:defRPr/>
              </a:pPr>
              <a:t>03/05/2022</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1278A10-BC72-4ED4-8394-3CA0B29530BB}" type="slidenum">
              <a:rPr lang="es-ES" altLang="es-ES"/>
              <a:pPr>
                <a:defRPr/>
              </a:pPr>
              <a:t>‹Nº›</a:t>
            </a:fld>
            <a:endParaRPr lang="es-ES" altLang="es-ES"/>
          </a:p>
        </p:txBody>
      </p:sp>
    </p:spTree>
    <p:extLst>
      <p:ext uri="{BB962C8B-B14F-4D97-AF65-F5344CB8AC3E}">
        <p14:creationId xmlns:p14="http://schemas.microsoft.com/office/powerpoint/2010/main" val="153483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1C731DA4-C6C3-4E61-AEE3-76D58E7D1822}" type="datetime1">
              <a:rPr lang="es-ES"/>
              <a:pPr>
                <a:defRPr/>
              </a:pPr>
              <a:t>03/05/2022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483DC04-156A-4E5A-A294-AE6F800607E2}" type="slidenum">
              <a:rPr lang="es-ES" altLang="es-ES"/>
              <a:pPr>
                <a:defRPr/>
              </a:pPr>
              <a:t>‹Nº›</a:t>
            </a:fld>
            <a:endParaRPr lang="es-ES" altLang="es-ES"/>
          </a:p>
        </p:txBody>
      </p:sp>
    </p:spTree>
    <p:extLst>
      <p:ext uri="{BB962C8B-B14F-4D97-AF65-F5344CB8AC3E}">
        <p14:creationId xmlns:p14="http://schemas.microsoft.com/office/powerpoint/2010/main" val="312477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A2F51211-3831-44C0-9385-85947CD6FC46}" type="datetime1">
              <a:rPr lang="es-ES"/>
              <a:pPr>
                <a:defRPr/>
              </a:pPr>
              <a:t>03/05/2022</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3F44130D-2ADE-4C2D-8EF9-38969DE67C40}" type="slidenum">
              <a:rPr lang="es-ES" altLang="es-ES"/>
              <a:pPr>
                <a:defRPr/>
              </a:pPr>
              <a:t>‹Nº›</a:t>
            </a:fld>
            <a:endParaRPr lang="es-ES" altLang="es-ES"/>
          </a:p>
        </p:txBody>
      </p:sp>
    </p:spTree>
    <p:extLst>
      <p:ext uri="{BB962C8B-B14F-4D97-AF65-F5344CB8AC3E}">
        <p14:creationId xmlns:p14="http://schemas.microsoft.com/office/powerpoint/2010/main" val="86667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AA8E526E-F8D4-4E08-BC0A-A2171AE4A5C9}" type="datetime1">
              <a:rPr lang="es-ES"/>
              <a:pPr>
                <a:defRPr/>
              </a:pPr>
              <a:t>03/05/2022</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42AC81A5-EEEA-4DCA-B4DB-7F84720A2A9B}" type="slidenum">
              <a:rPr lang="es-ES" altLang="es-ES"/>
              <a:pPr>
                <a:defRPr/>
              </a:pPr>
              <a:t>‹Nº›</a:t>
            </a:fld>
            <a:endParaRPr lang="es-ES" altLang="es-ES"/>
          </a:p>
        </p:txBody>
      </p:sp>
    </p:spTree>
    <p:extLst>
      <p:ext uri="{BB962C8B-B14F-4D97-AF65-F5344CB8AC3E}">
        <p14:creationId xmlns:p14="http://schemas.microsoft.com/office/powerpoint/2010/main" val="3965123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D52D903-E1D6-4F93-8360-7A7F8E4EA85C}" type="datetime1">
              <a:rPr lang="es-ES"/>
              <a:pPr>
                <a:defRPr/>
              </a:pPr>
              <a:t>03/05/2022</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633109A1-A35C-46CC-9BD5-287181451971}" type="slidenum">
              <a:rPr lang="es-ES" altLang="es-ES"/>
              <a:pPr>
                <a:defRPr/>
              </a:pPr>
              <a:t>‹Nº›</a:t>
            </a:fld>
            <a:endParaRPr lang="es-ES" altLang="es-ES"/>
          </a:p>
        </p:txBody>
      </p:sp>
    </p:spTree>
    <p:extLst>
      <p:ext uri="{BB962C8B-B14F-4D97-AF65-F5344CB8AC3E}">
        <p14:creationId xmlns:p14="http://schemas.microsoft.com/office/powerpoint/2010/main" val="30747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6EFB31F-AD75-4316-BE05-536E5C275C41}" type="datetime1">
              <a:rPr lang="es-ES"/>
              <a:pPr>
                <a:defRPr/>
              </a:pPr>
              <a:t>03/05/2022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2F339B9-6F2A-4C6B-964A-047DFD25DA75}" type="slidenum">
              <a:rPr lang="es-ES" altLang="es-ES"/>
              <a:pPr>
                <a:defRPr/>
              </a:pPr>
              <a:t>‹Nº›</a:t>
            </a:fld>
            <a:endParaRPr lang="es-ES" altLang="es-ES"/>
          </a:p>
        </p:txBody>
      </p:sp>
    </p:spTree>
    <p:extLst>
      <p:ext uri="{BB962C8B-B14F-4D97-AF65-F5344CB8AC3E}">
        <p14:creationId xmlns:p14="http://schemas.microsoft.com/office/powerpoint/2010/main" val="4265774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FB2F43B-8F46-4EEB-A628-7C017E452B54}" type="datetime1">
              <a:rPr lang="es-ES"/>
              <a:pPr>
                <a:defRPr/>
              </a:pPr>
              <a:t>03/05/2022</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BAC99C5-A34F-4E40-A0DE-90540623711D}" type="slidenum">
              <a:rPr lang="es-ES" altLang="es-ES"/>
              <a:pPr>
                <a:defRPr/>
              </a:pPr>
              <a:t>‹Nº›</a:t>
            </a:fld>
            <a:endParaRPr lang="es-ES" altLang="es-ES"/>
          </a:p>
        </p:txBody>
      </p:sp>
    </p:spTree>
    <p:extLst>
      <p:ext uri="{BB962C8B-B14F-4D97-AF65-F5344CB8AC3E}">
        <p14:creationId xmlns:p14="http://schemas.microsoft.com/office/powerpoint/2010/main" val="138942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20000"/>
          </a:schemeClr>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FEE4EBC-E811-43E6-A6C0-1F4357266A21}" type="datetime1">
              <a:rPr lang="es-ES"/>
              <a:pPr>
                <a:defRPr/>
              </a:pPr>
              <a:t>03/05/2022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40491698-7E43-410C-80BD-B3FF88C4D896}" type="slidenum">
              <a:rPr lang="es-ES" altLang="es-ES"/>
              <a:pPr>
                <a:defRPr/>
              </a:pPr>
              <a:t>‹Nº›</a:t>
            </a:fld>
            <a:endParaRPr lang="es-ES" alt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jpe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DFCDB9C4-6EC2-4902-A16A-5172E04670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438" y="115888"/>
            <a:ext cx="147637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C:\Users\victor\OneDrive\NEFROLOGIA AL DIA\DOMINIO\Dossier\Icono NAD.jpg">
            <a:extLst>
              <a:ext uri="{FF2B5EF4-FFF2-40B4-BE49-F238E27FC236}">
                <a16:creationId xmlns:a16="http://schemas.microsoft.com/office/drawing/2014/main" id="{97E840CD-67BE-4117-9139-1DA12B1BA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3" y="312738"/>
            <a:ext cx="18716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8 Rectángulo">
            <a:extLst>
              <a:ext uri="{FF2B5EF4-FFF2-40B4-BE49-F238E27FC236}">
                <a16:creationId xmlns:a16="http://schemas.microsoft.com/office/drawing/2014/main" id="{D07EF037-883E-4EA0-A173-B02545A2BCB1}"/>
              </a:ext>
            </a:extLst>
          </p:cNvPr>
          <p:cNvSpPr>
            <a:spLocks noChangeArrowheads="1"/>
          </p:cNvSpPr>
          <p:nvPr/>
        </p:nvSpPr>
        <p:spPr bwMode="auto">
          <a:xfrm>
            <a:off x="2484438" y="193675"/>
            <a:ext cx="45720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200" b="1">
                <a:solidFill>
                  <a:srgbClr val="0000FF"/>
                </a:solidFill>
              </a:rPr>
              <a:t>Grupo Universidad de la SEN para Docencia de Grado</a:t>
            </a:r>
          </a:p>
          <a:p>
            <a:pPr algn="ctr" eaLnBrk="1" hangingPunct="1"/>
            <a:r>
              <a:rPr lang="es-ES" altLang="es-ES" sz="1600" b="1">
                <a:solidFill>
                  <a:srgbClr val="0000FF"/>
                </a:solidFill>
              </a:rPr>
              <a:t>Coordinador Prof Gabriel de Arriba</a:t>
            </a:r>
          </a:p>
        </p:txBody>
      </p:sp>
      <p:cxnSp>
        <p:nvCxnSpPr>
          <p:cNvPr id="11" name="10 Conector recto">
            <a:extLst>
              <a:ext uri="{FF2B5EF4-FFF2-40B4-BE49-F238E27FC236}">
                <a16:creationId xmlns:a16="http://schemas.microsoft.com/office/drawing/2014/main" id="{6F0F6995-1C47-453A-9A69-A9E5E98AC4A8}"/>
              </a:ext>
            </a:extLst>
          </p:cNvPr>
          <p:cNvCxnSpPr/>
          <p:nvPr/>
        </p:nvCxnSpPr>
        <p:spPr>
          <a:xfrm>
            <a:off x="252413" y="1444625"/>
            <a:ext cx="8280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199" name="309 CuadroTexto">
            <a:extLst>
              <a:ext uri="{FF2B5EF4-FFF2-40B4-BE49-F238E27FC236}">
                <a16:creationId xmlns:a16="http://schemas.microsoft.com/office/drawing/2014/main" id="{102A3018-9462-4CCF-AEEB-3F8956D6DB27}"/>
              </a:ext>
            </a:extLst>
          </p:cNvPr>
          <p:cNvSpPr txBox="1">
            <a:spLocks noChangeArrowheads="1"/>
          </p:cNvSpPr>
          <p:nvPr/>
        </p:nvSpPr>
        <p:spPr bwMode="auto">
          <a:xfrm>
            <a:off x="364747" y="1631951"/>
            <a:ext cx="8539645" cy="70788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s-ES" altLang="es-ES" sz="4000" b="1">
                <a:solidFill>
                  <a:schemeClr val="bg1"/>
                </a:solidFill>
              </a:rPr>
              <a:t>ENFERMEDADES VASCULARES RENALES</a:t>
            </a:r>
          </a:p>
        </p:txBody>
      </p:sp>
      <p:sp>
        <p:nvSpPr>
          <p:cNvPr id="8200" name="CuadroTexto 7">
            <a:extLst>
              <a:ext uri="{FF2B5EF4-FFF2-40B4-BE49-F238E27FC236}">
                <a16:creationId xmlns:a16="http://schemas.microsoft.com/office/drawing/2014/main" id="{B5A697BA-A6F9-4917-9594-14D349C7D8E8}"/>
              </a:ext>
            </a:extLst>
          </p:cNvPr>
          <p:cNvSpPr txBox="1">
            <a:spLocks noChangeArrowheads="1"/>
          </p:cNvSpPr>
          <p:nvPr/>
        </p:nvSpPr>
        <p:spPr bwMode="auto">
          <a:xfrm>
            <a:off x="179388" y="949325"/>
            <a:ext cx="322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1400" u="sng">
                <a:solidFill>
                  <a:srgbClr val="0000FF"/>
                </a:solidFill>
              </a:rPr>
              <a:t>  http://www.nefrologiaaldia.org</a:t>
            </a:r>
          </a:p>
        </p:txBody>
      </p:sp>
      <p:sp>
        <p:nvSpPr>
          <p:cNvPr id="12" name="CuadroTexto 1">
            <a:extLst>
              <a:ext uri="{FF2B5EF4-FFF2-40B4-BE49-F238E27FC236}">
                <a16:creationId xmlns:a16="http://schemas.microsoft.com/office/drawing/2014/main" id="{0ED4CCCB-B0BB-4600-9921-575AC4B94B70}"/>
              </a:ext>
            </a:extLst>
          </p:cNvPr>
          <p:cNvSpPr txBox="1">
            <a:spLocks noChangeArrowheads="1"/>
          </p:cNvSpPr>
          <p:nvPr/>
        </p:nvSpPr>
        <p:spPr bwMode="auto">
          <a:xfrm>
            <a:off x="349672" y="5081422"/>
            <a:ext cx="8520112" cy="1323439"/>
          </a:xfrm>
          <a:prstGeom prst="rect">
            <a:avLst/>
          </a:prstGeom>
          <a:solidFill>
            <a:schemeClr val="tx1">
              <a:lumMod val="95000"/>
            </a:schemeClr>
          </a:solidFill>
          <a:ln>
            <a:solidFill>
              <a:schemeClr val="accent1"/>
            </a:solid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s-ES" altLang="es-ES" sz="2000">
                <a:solidFill>
                  <a:schemeClr val="bg1"/>
                </a:solidFill>
              </a:rPr>
              <a:t>En este tema se revisan tres aspectos fundamentales de las enfermedades vasculares renales: la Nefroangiosclerosis o enfermedad hipertensiva renal; la Nefropatía Isquémica (obstrucción o reducción del flujo arterial renal) y el Ateroembolismo Renal (o embolismo de colesterol).</a:t>
            </a:r>
          </a:p>
        </p:txBody>
      </p:sp>
      <p:sp>
        <p:nvSpPr>
          <p:cNvPr id="13" name="Text Box 309">
            <a:extLst>
              <a:ext uri="{FF2B5EF4-FFF2-40B4-BE49-F238E27FC236}">
                <a16:creationId xmlns:a16="http://schemas.microsoft.com/office/drawing/2014/main" id="{6BB82C0C-270B-AF34-928F-29E4E40D304B}"/>
              </a:ext>
            </a:extLst>
          </p:cNvPr>
          <p:cNvSpPr txBox="1">
            <a:spLocks noChangeArrowheads="1"/>
          </p:cNvSpPr>
          <p:nvPr/>
        </p:nvSpPr>
        <p:spPr bwMode="auto">
          <a:xfrm>
            <a:off x="1182598" y="2461879"/>
            <a:ext cx="3451971"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ES" sz="1800" b="1" u="sng">
                <a:solidFill>
                  <a:schemeClr val="bg1"/>
                </a:solidFill>
              </a:rPr>
              <a:t>Dr. David Arroyo</a:t>
            </a:r>
          </a:p>
          <a:p>
            <a:pPr eaLnBrk="1" hangingPunct="1">
              <a:spcBef>
                <a:spcPct val="0"/>
              </a:spcBef>
              <a:buFontTx/>
              <a:buNone/>
            </a:pPr>
            <a:r>
              <a:rPr lang="es-ES" altLang="es-ES" sz="1400">
                <a:solidFill>
                  <a:schemeClr val="bg1"/>
                </a:solidFill>
              </a:rPr>
              <a:t>Hosp. Gen. Univ. Gregorio Marañón, Madrid</a:t>
            </a:r>
          </a:p>
          <a:p>
            <a:pPr eaLnBrk="1" hangingPunct="1">
              <a:spcBef>
                <a:spcPct val="0"/>
              </a:spcBef>
              <a:buFontTx/>
              <a:buNone/>
            </a:pPr>
            <a:r>
              <a:rPr lang="es-ES" altLang="es-ES" sz="1400">
                <a:solidFill>
                  <a:schemeClr val="bg1"/>
                </a:solidFill>
              </a:rPr>
              <a:t>Universidad Complutense de Madrid</a:t>
            </a:r>
          </a:p>
          <a:p>
            <a:pPr eaLnBrk="1" hangingPunct="1">
              <a:spcBef>
                <a:spcPct val="0"/>
              </a:spcBef>
              <a:buFontTx/>
              <a:buNone/>
            </a:pPr>
            <a:endParaRPr lang="es-ES" altLang="es-ES" sz="800">
              <a:solidFill>
                <a:schemeClr val="bg1"/>
              </a:solidFill>
            </a:endParaRPr>
          </a:p>
          <a:p>
            <a:pPr eaLnBrk="1" hangingPunct="1">
              <a:spcBef>
                <a:spcPct val="0"/>
              </a:spcBef>
              <a:buFontTx/>
              <a:buNone/>
            </a:pPr>
            <a:r>
              <a:rPr lang="es-ES" altLang="es-ES" sz="1800" b="1" u="sng">
                <a:solidFill>
                  <a:schemeClr val="bg1"/>
                </a:solidFill>
              </a:rPr>
              <a:t>Dra. Rosa Camacho</a:t>
            </a:r>
          </a:p>
          <a:p>
            <a:pPr eaLnBrk="1" hangingPunct="1">
              <a:spcBef>
                <a:spcPct val="0"/>
              </a:spcBef>
              <a:buFontTx/>
              <a:buNone/>
            </a:pPr>
            <a:r>
              <a:rPr lang="es-ES" altLang="es-ES" sz="1400">
                <a:solidFill>
                  <a:schemeClr val="bg1"/>
                </a:solidFill>
              </a:rPr>
              <a:t>Hosp. Univ. Severo Ochoa, Leganés (Madrid)</a:t>
            </a:r>
          </a:p>
          <a:p>
            <a:pPr eaLnBrk="1" hangingPunct="1">
              <a:spcBef>
                <a:spcPct val="0"/>
              </a:spcBef>
              <a:buFontTx/>
              <a:buNone/>
            </a:pPr>
            <a:r>
              <a:rPr lang="es-ES" altLang="es-ES" sz="1400">
                <a:solidFill>
                  <a:schemeClr val="bg1"/>
                </a:solidFill>
              </a:rPr>
              <a:t>Universidad Alfonso X El Sabio</a:t>
            </a:r>
          </a:p>
          <a:p>
            <a:pPr eaLnBrk="1" hangingPunct="1">
              <a:spcBef>
                <a:spcPct val="0"/>
              </a:spcBef>
              <a:buFontTx/>
              <a:buNone/>
            </a:pPr>
            <a:endParaRPr lang="es-ES" altLang="es-ES" sz="700">
              <a:solidFill>
                <a:schemeClr val="bg1"/>
              </a:solidFill>
            </a:endParaRPr>
          </a:p>
          <a:p>
            <a:pPr eaLnBrk="1" hangingPunct="1">
              <a:spcBef>
                <a:spcPct val="0"/>
              </a:spcBef>
              <a:buFontTx/>
              <a:buNone/>
            </a:pPr>
            <a:r>
              <a:rPr lang="es-ES" altLang="es-ES" sz="1800" b="1" u="sng">
                <a:solidFill>
                  <a:schemeClr val="bg1"/>
                </a:solidFill>
              </a:rPr>
              <a:t>Dr. Raúl Fernández-Prado</a:t>
            </a:r>
          </a:p>
          <a:p>
            <a:pPr eaLnBrk="1" hangingPunct="1">
              <a:spcBef>
                <a:spcPct val="0"/>
              </a:spcBef>
              <a:buFontTx/>
              <a:buNone/>
            </a:pPr>
            <a:r>
              <a:rPr lang="es-ES" altLang="es-ES" sz="1600">
                <a:solidFill>
                  <a:schemeClr val="bg1"/>
                </a:solidFill>
              </a:rPr>
              <a:t>Hosp. Univ. Fund. Jiménez Díaz, Madrid</a:t>
            </a:r>
          </a:p>
          <a:p>
            <a:pPr eaLnBrk="1" hangingPunct="1">
              <a:spcBef>
                <a:spcPct val="0"/>
              </a:spcBef>
              <a:buFontTx/>
              <a:buNone/>
            </a:pPr>
            <a:r>
              <a:rPr lang="es-ES" altLang="es-ES" sz="1600">
                <a:solidFill>
                  <a:schemeClr val="bg1"/>
                </a:solidFill>
              </a:rPr>
              <a:t>Universidad Autónoma de Madrid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2" descr="Un dibujo de una cara feliz&#10;&#10;Descripción generada automáticamente con confianza ba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25" y="4165600"/>
            <a:ext cx="2701925"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1. NEFROANGIOESCLEROSIS</a:t>
            </a:r>
          </a:p>
        </p:txBody>
      </p:sp>
      <p:sp>
        <p:nvSpPr>
          <p:cNvPr id="7171" name="Marcador de contenido 2"/>
          <p:cNvSpPr>
            <a:spLocks noGrp="1"/>
          </p:cNvSpPr>
          <p:nvPr>
            <p:ph idx="1"/>
          </p:nvPr>
        </p:nvSpPr>
        <p:spPr>
          <a:xfrm>
            <a:off x="395288" y="1268413"/>
            <a:ext cx="8229600" cy="4525962"/>
          </a:xfrm>
        </p:spPr>
        <p:txBody>
          <a:bodyPr/>
          <a:lstStyle/>
          <a:p>
            <a:pPr marL="0" indent="0">
              <a:buFont typeface="Arial" panose="020B0604020202020204" pitchFamily="34" charset="0"/>
              <a:buNone/>
              <a:defRPr/>
            </a:pPr>
            <a:r>
              <a:rPr lang="es-ES" altLang="es-ES" b="1" dirty="0">
                <a:solidFill>
                  <a:schemeClr val="bg1"/>
                </a:solidFill>
              </a:rPr>
              <a:t>DIAGNÓSTICO DIFERENCIAL</a:t>
            </a:r>
          </a:p>
          <a:p>
            <a:pPr>
              <a:defRPr/>
            </a:pPr>
            <a:r>
              <a:rPr lang="es-ES" altLang="es-ES" dirty="0">
                <a:solidFill>
                  <a:schemeClr val="bg1"/>
                </a:solidFill>
              </a:rPr>
              <a:t>Hipertensión maligna.</a:t>
            </a:r>
          </a:p>
          <a:p>
            <a:pPr>
              <a:defRPr/>
            </a:pPr>
            <a:r>
              <a:rPr lang="es-ES" altLang="es-ES" dirty="0" err="1">
                <a:solidFill>
                  <a:schemeClr val="bg1"/>
                </a:solidFill>
              </a:rPr>
              <a:t>Ateroembolia</a:t>
            </a:r>
            <a:r>
              <a:rPr lang="es-ES" altLang="es-ES" dirty="0">
                <a:solidFill>
                  <a:schemeClr val="bg1"/>
                </a:solidFill>
              </a:rPr>
              <a:t> renal.</a:t>
            </a:r>
          </a:p>
          <a:p>
            <a:pPr>
              <a:defRPr/>
            </a:pPr>
            <a:r>
              <a:rPr lang="es-ES" altLang="es-ES" dirty="0">
                <a:solidFill>
                  <a:schemeClr val="bg1"/>
                </a:solidFill>
              </a:rPr>
              <a:t>Nefropatía isquémica.</a:t>
            </a:r>
          </a:p>
          <a:p>
            <a:pPr>
              <a:defRPr/>
            </a:pPr>
            <a:r>
              <a:rPr lang="es-ES" altLang="es-ES" dirty="0">
                <a:solidFill>
                  <a:schemeClr val="bg1"/>
                </a:solidFill>
              </a:rPr>
              <a:t>Glomeruloesclerosis focal y segmentaria.</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21510"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FFD4DE7-BC5A-4F34-BF86-DD9339203BB8}" type="slidenum">
              <a:rPr lang="es-ES" altLang="es-ES" sz="1200">
                <a:solidFill>
                  <a:schemeClr val="bg1"/>
                </a:solidFill>
              </a:rPr>
              <a:pPr>
                <a:spcBef>
                  <a:spcPct val="0"/>
                </a:spcBef>
                <a:buFontTx/>
                <a:buNone/>
              </a:pPr>
              <a:t>10</a:t>
            </a:fld>
            <a:endParaRPr lang="es-ES" altLang="es-ES" sz="1200">
              <a:solidFill>
                <a:schemeClr val="bg1"/>
              </a:solidFill>
            </a:endParaRPr>
          </a:p>
        </p:txBody>
      </p:sp>
      <p:pic>
        <p:nvPicPr>
          <p:cNvPr id="21511" name="Picture 12" descr="S.E.N. Nefrología (@SENefrologia) |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1. NEFROANGIOESCLEROSIS</a:t>
            </a:r>
          </a:p>
        </p:txBody>
      </p:sp>
      <p:sp>
        <p:nvSpPr>
          <p:cNvPr id="7171" name="Marcador de contenido 2"/>
          <p:cNvSpPr>
            <a:spLocks noGrp="1"/>
          </p:cNvSpPr>
          <p:nvPr>
            <p:ph idx="1"/>
          </p:nvPr>
        </p:nvSpPr>
        <p:spPr>
          <a:xfrm>
            <a:off x="395288" y="1268413"/>
            <a:ext cx="8229600" cy="4525962"/>
          </a:xfrm>
        </p:spPr>
        <p:txBody>
          <a:bodyPr/>
          <a:lstStyle/>
          <a:p>
            <a:pPr marL="0" indent="0">
              <a:buFont typeface="Arial" panose="020B0604020202020204" pitchFamily="34" charset="0"/>
              <a:buNone/>
              <a:defRPr/>
            </a:pPr>
            <a:r>
              <a:rPr lang="es-ES" altLang="es-ES" b="1" dirty="0">
                <a:solidFill>
                  <a:schemeClr val="bg1"/>
                </a:solidFill>
              </a:rPr>
              <a:t>TRATAMIENTO</a:t>
            </a:r>
          </a:p>
          <a:p>
            <a:pPr>
              <a:defRPr/>
            </a:pPr>
            <a:r>
              <a:rPr lang="es-ES" altLang="es-ES" dirty="0">
                <a:solidFill>
                  <a:schemeClr val="bg1"/>
                </a:solidFill>
              </a:rPr>
              <a:t>Control óptimo de la PA</a:t>
            </a:r>
          </a:p>
          <a:p>
            <a:pPr>
              <a:defRPr/>
            </a:pPr>
            <a:r>
              <a:rPr lang="es-ES" altLang="es-ES" dirty="0">
                <a:solidFill>
                  <a:schemeClr val="bg1"/>
                </a:solidFill>
              </a:rPr>
              <a:t>Fármacos </a:t>
            </a:r>
            <a:r>
              <a:rPr lang="es-ES" altLang="es-ES" dirty="0" err="1">
                <a:solidFill>
                  <a:schemeClr val="bg1"/>
                </a:solidFill>
              </a:rPr>
              <a:t>antiproteinúricos</a:t>
            </a:r>
            <a:endParaRPr lang="es-ES" altLang="es-ES" dirty="0">
              <a:solidFill>
                <a:schemeClr val="bg1"/>
              </a:solidFill>
            </a:endParaRPr>
          </a:p>
          <a:p>
            <a:pPr>
              <a:defRPr/>
            </a:pPr>
            <a:endParaRPr lang="es-ES" altLang="es-ES" dirty="0">
              <a:solidFill>
                <a:schemeClr val="bg1"/>
              </a:solidFill>
            </a:endParaRPr>
          </a:p>
          <a:p>
            <a:pPr>
              <a:defRPr/>
            </a:pPr>
            <a:r>
              <a:rPr lang="es-ES" altLang="es-ES" dirty="0">
                <a:solidFill>
                  <a:schemeClr val="bg1"/>
                </a:solidFill>
              </a:rPr>
              <a:t>Control del resto de FRCV / renal:</a:t>
            </a:r>
          </a:p>
          <a:p>
            <a:pPr lvl="1">
              <a:defRPr/>
            </a:pPr>
            <a:r>
              <a:rPr lang="es-ES" altLang="es-ES" dirty="0">
                <a:solidFill>
                  <a:schemeClr val="bg1"/>
                </a:solidFill>
              </a:rPr>
              <a:t>Obesidad</a:t>
            </a:r>
          </a:p>
          <a:p>
            <a:pPr lvl="1">
              <a:defRPr/>
            </a:pPr>
            <a:r>
              <a:rPr lang="es-ES" altLang="es-ES" dirty="0">
                <a:solidFill>
                  <a:schemeClr val="bg1"/>
                </a:solidFill>
              </a:rPr>
              <a:t>Tabaquismo</a:t>
            </a:r>
          </a:p>
          <a:p>
            <a:pPr lvl="1">
              <a:defRPr/>
            </a:pPr>
            <a:r>
              <a:rPr lang="es-ES" altLang="es-ES" dirty="0">
                <a:solidFill>
                  <a:schemeClr val="bg1"/>
                </a:solidFill>
              </a:rPr>
              <a:t>Dislipemia</a:t>
            </a:r>
          </a:p>
          <a:p>
            <a:pPr lvl="1">
              <a:defRPr/>
            </a:pPr>
            <a:r>
              <a:rPr lang="es-ES" altLang="es-ES" dirty="0">
                <a:solidFill>
                  <a:schemeClr val="bg1"/>
                </a:solidFill>
              </a:rPr>
              <a:t>Hiperuricemia</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23557"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221E23-4C4B-4D81-8509-699256628326}" type="slidenum">
              <a:rPr lang="es-ES" altLang="es-ES" sz="1200">
                <a:solidFill>
                  <a:schemeClr val="bg1"/>
                </a:solidFill>
              </a:rPr>
              <a:pPr>
                <a:spcBef>
                  <a:spcPct val="0"/>
                </a:spcBef>
                <a:buFontTx/>
                <a:buNone/>
              </a:pPr>
              <a:t>11</a:t>
            </a:fld>
            <a:endParaRPr lang="es-ES" altLang="es-ES" sz="1200">
              <a:solidFill>
                <a:schemeClr val="bg1"/>
              </a:solidFill>
            </a:endParaRPr>
          </a:p>
        </p:txBody>
      </p:sp>
      <p:pic>
        <p:nvPicPr>
          <p:cNvPr id="23558"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CuadroTexto 1"/>
          <p:cNvSpPr txBox="1">
            <a:spLocks noChangeArrowheads="1"/>
          </p:cNvSpPr>
          <p:nvPr/>
        </p:nvSpPr>
        <p:spPr bwMode="auto">
          <a:xfrm>
            <a:off x="5702300" y="2005013"/>
            <a:ext cx="3487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b="1">
                <a:solidFill>
                  <a:schemeClr val="bg1"/>
                </a:solidFill>
              </a:rPr>
              <a:t>BSRAA</a:t>
            </a:r>
            <a:r>
              <a:rPr lang="es-ES" altLang="es-ES">
                <a:solidFill>
                  <a:schemeClr val="bg1"/>
                </a:solidFill>
              </a:rPr>
              <a:t> (IECA/ARA2)</a:t>
            </a:r>
            <a:endParaRPr lang="es-ES" altLang="es-ES" sz="1800">
              <a:solidFill>
                <a:schemeClr val="bg1"/>
              </a:solidFill>
            </a:endParaRPr>
          </a:p>
        </p:txBody>
      </p:sp>
      <p:sp>
        <p:nvSpPr>
          <p:cNvPr id="3" name="Cerrar llave 2"/>
          <p:cNvSpPr/>
          <p:nvPr/>
        </p:nvSpPr>
        <p:spPr>
          <a:xfrm>
            <a:off x="5364163" y="1773238"/>
            <a:ext cx="360362" cy="1143000"/>
          </a:xfrm>
          <a:prstGeom prst="rightBrace">
            <a:avLst>
              <a:gd name="adj1" fmla="val 8333"/>
              <a:gd name="adj2" fmla="val 43000"/>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s-ES"/>
          </a:p>
        </p:txBody>
      </p:sp>
      <p:pic>
        <p:nvPicPr>
          <p:cNvPr id="23561" name="Picture 2" descr="Pills formativas - Becli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650" y="4398963"/>
            <a:ext cx="2724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2. NEFROPATÍA ISQUÉMICA</a:t>
            </a:r>
          </a:p>
        </p:txBody>
      </p:sp>
      <p:sp>
        <p:nvSpPr>
          <p:cNvPr id="7171" name="Marcador de contenido 2"/>
          <p:cNvSpPr>
            <a:spLocks noGrp="1"/>
          </p:cNvSpPr>
          <p:nvPr>
            <p:ph idx="1"/>
          </p:nvPr>
        </p:nvSpPr>
        <p:spPr>
          <a:xfrm>
            <a:off x="395288" y="3943350"/>
            <a:ext cx="8497887" cy="2149475"/>
          </a:xfrm>
        </p:spPr>
        <p:txBody>
          <a:bodyPr/>
          <a:lstStyle/>
          <a:p>
            <a:pPr marL="0" indent="0">
              <a:buFont typeface="Arial" panose="020B0604020202020204" pitchFamily="34" charset="0"/>
              <a:buNone/>
              <a:defRPr/>
            </a:pPr>
            <a:r>
              <a:rPr lang="es-ES" altLang="es-ES" b="1" dirty="0">
                <a:solidFill>
                  <a:schemeClr val="bg1"/>
                </a:solidFill>
              </a:rPr>
              <a:t>CAUSAS</a:t>
            </a:r>
          </a:p>
          <a:p>
            <a:pPr>
              <a:defRPr/>
            </a:pPr>
            <a:r>
              <a:rPr lang="es-ES" altLang="es-ES" sz="2000" dirty="0">
                <a:solidFill>
                  <a:schemeClr val="bg1"/>
                </a:solidFill>
              </a:rPr>
              <a:t>Arteriosclerosis (la más frecuente).</a:t>
            </a:r>
          </a:p>
          <a:p>
            <a:pPr>
              <a:defRPr/>
            </a:pPr>
            <a:r>
              <a:rPr lang="es-ES" altLang="es-ES" sz="2000" dirty="0">
                <a:solidFill>
                  <a:schemeClr val="bg1"/>
                </a:solidFill>
              </a:rPr>
              <a:t>Obstrucción arterial o capilar </a:t>
            </a:r>
            <a:r>
              <a:rPr lang="es-ES" altLang="es-ES" sz="2000" dirty="0" err="1">
                <a:solidFill>
                  <a:schemeClr val="bg1"/>
                </a:solidFill>
              </a:rPr>
              <a:t>intrarrenal</a:t>
            </a:r>
            <a:r>
              <a:rPr lang="es-ES" altLang="es-ES" sz="2000" dirty="0">
                <a:solidFill>
                  <a:schemeClr val="bg1"/>
                </a:solidFill>
              </a:rPr>
              <a:t> (vasculitis, displasia fibromuscular).</a:t>
            </a:r>
          </a:p>
          <a:p>
            <a:pPr>
              <a:defRPr/>
            </a:pPr>
            <a:r>
              <a:rPr lang="es-ES" altLang="es-ES" sz="2000" dirty="0">
                <a:solidFill>
                  <a:schemeClr val="bg1"/>
                </a:solidFill>
              </a:rPr>
              <a:t>Coagulación o trastornos hemolíticos.</a:t>
            </a:r>
          </a:p>
          <a:p>
            <a:pPr>
              <a:defRPr/>
            </a:pPr>
            <a:r>
              <a:rPr lang="es-ES" altLang="es-ES" sz="2000" dirty="0">
                <a:solidFill>
                  <a:schemeClr val="bg1"/>
                </a:solidFill>
              </a:rPr>
              <a:t>Otras causas.</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25605"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D1C86AC-CD59-4D9E-AA2D-4B242E27E12E}" type="slidenum">
              <a:rPr lang="es-ES" altLang="es-ES" sz="1200">
                <a:solidFill>
                  <a:schemeClr val="bg1"/>
                </a:solidFill>
              </a:rPr>
              <a:pPr>
                <a:spcBef>
                  <a:spcPct val="0"/>
                </a:spcBef>
                <a:buFontTx/>
                <a:buNone/>
              </a:pPr>
              <a:t>12</a:t>
            </a:fld>
            <a:endParaRPr lang="es-ES" altLang="es-ES" sz="1200">
              <a:solidFill>
                <a:schemeClr val="bg1"/>
              </a:solidFill>
            </a:endParaRPr>
          </a:p>
        </p:txBody>
      </p:sp>
      <p:pic>
        <p:nvPicPr>
          <p:cNvPr id="25606"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 descr="Board of Directors – Seno Medic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370013"/>
            <a:ext cx="2211387"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CuadroTexto 10"/>
          <p:cNvSpPr txBox="1">
            <a:spLocks noChangeArrowheads="1"/>
          </p:cNvSpPr>
          <p:nvPr/>
        </p:nvSpPr>
        <p:spPr bwMode="auto">
          <a:xfrm>
            <a:off x="3182938" y="1592263"/>
            <a:ext cx="550386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ES" sz="2400" b="1">
                <a:solidFill>
                  <a:schemeClr val="bg1"/>
                </a:solidFill>
              </a:rPr>
              <a:t>Dr. Harry R. Jacobson (1988):</a:t>
            </a:r>
          </a:p>
          <a:p>
            <a:pPr algn="just">
              <a:spcBef>
                <a:spcPct val="0"/>
              </a:spcBef>
              <a:buFontTx/>
              <a:buNone/>
            </a:pPr>
            <a:r>
              <a:rPr lang="es-ES" altLang="es-ES" sz="2400">
                <a:solidFill>
                  <a:schemeClr val="bg1"/>
                </a:solidFill>
              </a:rPr>
              <a:t>“La obstrucción del flujo en ambas arterias renales (o una en pacientes monorrenos), hemodinámicamente significativa y capaz de reducir el filtrado glomerular".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2. NEFROPATÍA ISQUÉMICA</a:t>
            </a:r>
          </a:p>
        </p:txBody>
      </p:sp>
      <p:sp>
        <p:nvSpPr>
          <p:cNvPr id="27651" name="Marcador de contenido 2"/>
          <p:cNvSpPr>
            <a:spLocks noGrp="1"/>
          </p:cNvSpPr>
          <p:nvPr>
            <p:ph idx="1"/>
          </p:nvPr>
        </p:nvSpPr>
        <p:spPr>
          <a:xfrm>
            <a:off x="395288" y="1268413"/>
            <a:ext cx="8497887" cy="4824412"/>
          </a:xfrm>
        </p:spPr>
        <p:txBody>
          <a:bodyPr/>
          <a:lstStyle/>
          <a:p>
            <a:pPr marL="0" indent="0">
              <a:buFont typeface="Arial" panose="020B0604020202020204" pitchFamily="34" charset="0"/>
              <a:buNone/>
            </a:pPr>
            <a:r>
              <a:rPr lang="es-ES" altLang="es-ES" b="1">
                <a:solidFill>
                  <a:schemeClr val="bg1"/>
                </a:solidFill>
              </a:rPr>
              <a:t>PATOGENIA</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27653"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31E6BC1-6E61-478C-8A94-C1391799A269}" type="slidenum">
              <a:rPr lang="es-ES" altLang="es-ES" sz="1200">
                <a:solidFill>
                  <a:schemeClr val="bg1"/>
                </a:solidFill>
              </a:rPr>
              <a:pPr>
                <a:spcBef>
                  <a:spcPct val="0"/>
                </a:spcBef>
                <a:buFontTx/>
                <a:buNone/>
              </a:pPr>
              <a:t>13</a:t>
            </a:fld>
            <a:endParaRPr lang="es-ES" altLang="es-ES" sz="1200">
              <a:solidFill>
                <a:schemeClr val="bg1"/>
              </a:solidFill>
            </a:endParaRPr>
          </a:p>
        </p:txBody>
      </p:sp>
      <p:pic>
        <p:nvPicPr>
          <p:cNvPr id="27654"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 descr="https://scielo.isciii.es/img/revistas/nefrologia/v32n4/revision_figur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6325" y="1417638"/>
            <a:ext cx="4003675"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2. NEFROPATÍA ISQUÉMICA</a:t>
            </a:r>
          </a:p>
        </p:txBody>
      </p:sp>
      <p:sp>
        <p:nvSpPr>
          <p:cNvPr id="7171" name="Marcador de contenido 2"/>
          <p:cNvSpPr>
            <a:spLocks noGrp="1"/>
          </p:cNvSpPr>
          <p:nvPr>
            <p:ph idx="1"/>
          </p:nvPr>
        </p:nvSpPr>
        <p:spPr>
          <a:xfrm>
            <a:off x="355600" y="1196975"/>
            <a:ext cx="8496300" cy="4824413"/>
          </a:xfrm>
        </p:spPr>
        <p:txBody>
          <a:bodyPr/>
          <a:lstStyle/>
          <a:p>
            <a:pPr marL="0" indent="0">
              <a:buFont typeface="Arial" panose="020B0604020202020204" pitchFamily="34" charset="0"/>
              <a:buNone/>
              <a:defRPr/>
            </a:pPr>
            <a:r>
              <a:rPr lang="es-ES" altLang="es-ES" b="1" dirty="0">
                <a:solidFill>
                  <a:schemeClr val="bg1"/>
                </a:solidFill>
              </a:rPr>
              <a:t>MANIFESTACIONES CLÍNICAS</a:t>
            </a:r>
          </a:p>
          <a:p>
            <a:pPr>
              <a:lnSpc>
                <a:spcPct val="150000"/>
              </a:lnSpc>
              <a:defRPr/>
            </a:pPr>
            <a:r>
              <a:rPr lang="es-ES" altLang="es-ES" sz="2000" dirty="0">
                <a:solidFill>
                  <a:schemeClr val="bg1"/>
                </a:solidFill>
              </a:rPr>
              <a:t>Reducción persistente y progresiva de la TFG</a:t>
            </a:r>
          </a:p>
          <a:p>
            <a:pPr>
              <a:lnSpc>
                <a:spcPct val="150000"/>
              </a:lnSpc>
              <a:defRPr/>
            </a:pPr>
            <a:r>
              <a:rPr lang="es-ES" altLang="es-ES" sz="2000" dirty="0">
                <a:solidFill>
                  <a:schemeClr val="bg1"/>
                </a:solidFill>
              </a:rPr>
              <a:t>Sedimento urinario sin alteraciones significativas.</a:t>
            </a:r>
          </a:p>
          <a:p>
            <a:pPr>
              <a:lnSpc>
                <a:spcPct val="150000"/>
              </a:lnSpc>
              <a:defRPr/>
            </a:pPr>
            <a:r>
              <a:rPr lang="es-ES" altLang="es-ES" sz="2000" dirty="0">
                <a:solidFill>
                  <a:schemeClr val="bg1"/>
                </a:solidFill>
              </a:rPr>
              <a:t>Ausencia de </a:t>
            </a:r>
            <a:r>
              <a:rPr lang="es-ES" altLang="es-ES" sz="2000" dirty="0" err="1">
                <a:solidFill>
                  <a:schemeClr val="bg1"/>
                </a:solidFill>
              </a:rPr>
              <a:t>paraproteína</a:t>
            </a:r>
            <a:r>
              <a:rPr lang="es-ES" altLang="es-ES" sz="2000" dirty="0">
                <a:solidFill>
                  <a:schemeClr val="bg1"/>
                </a:solidFill>
              </a:rPr>
              <a:t>, </a:t>
            </a:r>
            <a:r>
              <a:rPr lang="es-ES" altLang="es-ES" sz="2000" dirty="0" err="1">
                <a:solidFill>
                  <a:schemeClr val="bg1"/>
                </a:solidFill>
              </a:rPr>
              <a:t>nefotóxicos</a:t>
            </a:r>
            <a:r>
              <a:rPr lang="es-ES" altLang="es-ES" sz="2000" dirty="0">
                <a:solidFill>
                  <a:schemeClr val="bg1"/>
                </a:solidFill>
              </a:rPr>
              <a:t> o proteinuria severa</a:t>
            </a:r>
          </a:p>
          <a:p>
            <a:pPr>
              <a:lnSpc>
                <a:spcPct val="150000"/>
              </a:lnSpc>
              <a:defRPr/>
            </a:pPr>
            <a:r>
              <a:rPr lang="es-ES" altLang="es-ES" sz="2000" dirty="0">
                <a:solidFill>
                  <a:schemeClr val="bg1"/>
                </a:solidFill>
              </a:rPr>
              <a:t>Disminución de tamaño renal.</a:t>
            </a:r>
          </a:p>
          <a:p>
            <a:pPr>
              <a:lnSpc>
                <a:spcPct val="150000"/>
              </a:lnSpc>
              <a:defRPr/>
            </a:pPr>
            <a:r>
              <a:rPr lang="es-ES" altLang="es-ES" sz="2000" dirty="0">
                <a:solidFill>
                  <a:schemeClr val="bg1"/>
                </a:solidFill>
              </a:rPr>
              <a:t>Hallazgos que sugieran la presencia de enfermedad renovascular: </a:t>
            </a:r>
          </a:p>
          <a:p>
            <a:pPr lvl="1">
              <a:lnSpc>
                <a:spcPct val="150000"/>
              </a:lnSpc>
              <a:defRPr/>
            </a:pPr>
            <a:r>
              <a:rPr lang="es-ES" altLang="es-ES" sz="1800" dirty="0">
                <a:solidFill>
                  <a:schemeClr val="bg1"/>
                </a:solidFill>
              </a:rPr>
              <a:t>HTA severa o resistente. </a:t>
            </a:r>
          </a:p>
          <a:p>
            <a:pPr lvl="1">
              <a:lnSpc>
                <a:spcPct val="150000"/>
              </a:lnSpc>
              <a:defRPr/>
            </a:pPr>
            <a:r>
              <a:rPr lang="es-ES" altLang="es-ES" sz="1800" dirty="0">
                <a:solidFill>
                  <a:schemeClr val="bg1"/>
                </a:solidFill>
              </a:rPr>
              <a:t>Elevación de Cr tras IECA o ARA 2, o con cambios de volumen.</a:t>
            </a:r>
          </a:p>
          <a:p>
            <a:pPr lvl="1">
              <a:lnSpc>
                <a:spcPct val="150000"/>
              </a:lnSpc>
              <a:defRPr/>
            </a:pPr>
            <a:r>
              <a:rPr lang="es-ES" altLang="es-ES" sz="1800" dirty="0">
                <a:solidFill>
                  <a:schemeClr val="bg1"/>
                </a:solidFill>
              </a:rPr>
              <a:t>Episodios recurrentes de EAP y/o ICC refractaria.</a:t>
            </a:r>
          </a:p>
          <a:p>
            <a:pPr lvl="1">
              <a:lnSpc>
                <a:spcPct val="150000"/>
              </a:lnSpc>
              <a:defRPr/>
            </a:pPr>
            <a:r>
              <a:rPr lang="es-ES" altLang="es-ES" sz="1800" dirty="0">
                <a:solidFill>
                  <a:schemeClr val="bg1"/>
                </a:solidFill>
              </a:rPr>
              <a:t>FRCV: hiperlipidemia, tabaco,  &gt;50 años, </a:t>
            </a:r>
            <a:r>
              <a:rPr lang="es-ES" altLang="es-ES" sz="1800" dirty="0" err="1">
                <a:solidFill>
                  <a:schemeClr val="bg1"/>
                </a:solidFill>
              </a:rPr>
              <a:t>enf</a:t>
            </a:r>
            <a:r>
              <a:rPr lang="es-ES" altLang="es-ES" sz="1800" dirty="0">
                <a:solidFill>
                  <a:schemeClr val="bg1"/>
                </a:solidFill>
              </a:rPr>
              <a:t>. coronaria o vascular periférica</a:t>
            </a:r>
            <a:r>
              <a:rPr lang="es-ES" altLang="es-ES" sz="1800" b="1" dirty="0">
                <a:solidFill>
                  <a:schemeClr val="bg1"/>
                </a:solidFill>
              </a:rPr>
              <a:t>.</a:t>
            </a:r>
            <a:endParaRPr lang="es-ES" altLang="es-ES" sz="1800" dirty="0">
              <a:solidFill>
                <a:schemeClr val="bg1"/>
              </a:solidFill>
            </a:endParaRP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29701"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DF8CD95-1083-4E8B-8852-2CBB1E3A1803}" type="slidenum">
              <a:rPr lang="es-ES" altLang="es-ES" sz="1200">
                <a:solidFill>
                  <a:schemeClr val="bg1"/>
                </a:solidFill>
              </a:rPr>
              <a:pPr>
                <a:spcBef>
                  <a:spcPct val="0"/>
                </a:spcBef>
                <a:buFontTx/>
                <a:buNone/>
              </a:pPr>
              <a:t>14</a:t>
            </a:fld>
            <a:endParaRPr lang="es-ES" altLang="es-ES" sz="1200">
              <a:solidFill>
                <a:schemeClr val="bg1"/>
              </a:solidFill>
            </a:endParaRPr>
          </a:p>
        </p:txBody>
      </p:sp>
      <p:pic>
        <p:nvPicPr>
          <p:cNvPr id="29702"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2. NEFROPATÍA ISQUÉMICA</a:t>
            </a:r>
          </a:p>
        </p:txBody>
      </p:sp>
      <p:sp>
        <p:nvSpPr>
          <p:cNvPr id="31747" name="Marcador de contenido 2"/>
          <p:cNvSpPr>
            <a:spLocks noGrp="1"/>
          </p:cNvSpPr>
          <p:nvPr>
            <p:ph idx="1"/>
          </p:nvPr>
        </p:nvSpPr>
        <p:spPr>
          <a:xfrm>
            <a:off x="355600" y="1196975"/>
            <a:ext cx="8496300" cy="4824413"/>
          </a:xfrm>
        </p:spPr>
        <p:txBody>
          <a:bodyPr/>
          <a:lstStyle/>
          <a:p>
            <a:pPr marL="0" indent="0" algn="just">
              <a:buFont typeface="Arial" panose="020B0604020202020204" pitchFamily="34" charset="0"/>
              <a:buNone/>
            </a:pPr>
            <a:r>
              <a:rPr lang="es-ES" altLang="es-ES" b="1">
                <a:solidFill>
                  <a:schemeClr val="bg1"/>
                </a:solidFill>
              </a:rPr>
              <a:t>DIAGNÓSTICO: </a:t>
            </a:r>
            <a:r>
              <a:rPr lang="es-ES" altLang="es-ES" sz="2000">
                <a:solidFill>
                  <a:schemeClr val="bg1"/>
                </a:solidFill>
              </a:rPr>
              <a:t>clínica compatible + documentación radiológica de estenosis significativa (&gt;70%) bilateral o unilateral en monorreno.</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31749"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1DE16F3-FFA5-4753-B7BE-670C26B3CC18}" type="slidenum">
              <a:rPr lang="es-ES" altLang="es-ES" sz="1200">
                <a:solidFill>
                  <a:schemeClr val="bg1"/>
                </a:solidFill>
              </a:rPr>
              <a:pPr>
                <a:spcBef>
                  <a:spcPct val="0"/>
                </a:spcBef>
                <a:buFontTx/>
                <a:buNone/>
              </a:pPr>
              <a:t>15</a:t>
            </a:fld>
            <a:endParaRPr lang="es-ES" altLang="es-ES" sz="1200">
              <a:solidFill>
                <a:schemeClr val="bg1"/>
              </a:solidFill>
            </a:endParaRPr>
          </a:p>
        </p:txBody>
      </p:sp>
      <p:pic>
        <p:nvPicPr>
          <p:cNvPr id="31750"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1" name="4 Grupo"/>
          <p:cNvGrpSpPr>
            <a:grpSpLocks/>
          </p:cNvGrpSpPr>
          <p:nvPr/>
        </p:nvGrpSpPr>
        <p:grpSpPr bwMode="auto">
          <a:xfrm>
            <a:off x="5421313" y="4335463"/>
            <a:ext cx="2744787" cy="2339975"/>
            <a:chOff x="2079100" y="4997640"/>
            <a:chExt cx="2071044" cy="1765148"/>
          </a:xfrm>
        </p:grpSpPr>
        <p:pic>
          <p:nvPicPr>
            <p:cNvPr id="317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100" y="4997640"/>
              <a:ext cx="2071044" cy="144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7 CuadroTexto"/>
            <p:cNvSpPr txBox="1"/>
            <p:nvPr/>
          </p:nvSpPr>
          <p:spPr>
            <a:xfrm>
              <a:off x="2250389" y="6483765"/>
              <a:ext cx="1728466" cy="279023"/>
            </a:xfrm>
            <a:prstGeom prst="rect">
              <a:avLst/>
            </a:prstGeom>
            <a:noFill/>
          </p:spPr>
          <p:txBody>
            <a:bodyPr>
              <a:spAutoFit/>
            </a:bodyPr>
            <a:lstStyle/>
            <a:p>
              <a:pPr algn="ctr" eaLnBrk="1" fontAlgn="auto" hangingPunct="1">
                <a:spcBef>
                  <a:spcPts val="0"/>
                </a:spcBef>
                <a:spcAft>
                  <a:spcPts val="0"/>
                </a:spcAft>
                <a:defRPr/>
              </a:pPr>
              <a:r>
                <a:rPr lang="es-ES" dirty="0">
                  <a:solidFill>
                    <a:prstClr val="black"/>
                  </a:solidFill>
                  <a:latin typeface="Calibri"/>
                  <a:cs typeface="+mn-cs"/>
                </a:rPr>
                <a:t>4. Arteriografía</a:t>
              </a:r>
            </a:p>
          </p:txBody>
        </p:sp>
      </p:grpSp>
      <p:grpSp>
        <p:nvGrpSpPr>
          <p:cNvPr id="31752" name="6 Grupo"/>
          <p:cNvGrpSpPr>
            <a:grpSpLocks/>
          </p:cNvGrpSpPr>
          <p:nvPr/>
        </p:nvGrpSpPr>
        <p:grpSpPr bwMode="auto">
          <a:xfrm>
            <a:off x="469900" y="2159000"/>
            <a:ext cx="3246438" cy="2090738"/>
            <a:chOff x="3347864" y="1052736"/>
            <a:chExt cx="2379769" cy="1533141"/>
          </a:xfrm>
        </p:grpSpPr>
        <p:pic>
          <p:nvPicPr>
            <p:cNvPr id="3175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1052736"/>
              <a:ext cx="2379769" cy="126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5 CuadroTexto"/>
            <p:cNvSpPr txBox="1"/>
            <p:nvPr/>
          </p:nvSpPr>
          <p:spPr>
            <a:xfrm>
              <a:off x="3529401" y="2314638"/>
              <a:ext cx="2016694" cy="271239"/>
            </a:xfrm>
            <a:prstGeom prst="rect">
              <a:avLst/>
            </a:prstGeom>
            <a:noFill/>
          </p:spPr>
          <p:txBody>
            <a:bodyPr>
              <a:spAutoFit/>
            </a:bodyPr>
            <a:lstStyle/>
            <a:p>
              <a:pPr algn="ctr" eaLnBrk="1" fontAlgn="auto" hangingPunct="1">
                <a:spcBef>
                  <a:spcPts val="0"/>
                </a:spcBef>
                <a:spcAft>
                  <a:spcPts val="0"/>
                </a:spcAft>
                <a:defRPr/>
              </a:pPr>
              <a:r>
                <a:rPr lang="es-ES" dirty="0">
                  <a:solidFill>
                    <a:prstClr val="black"/>
                  </a:solidFill>
                  <a:latin typeface="Calibri"/>
                  <a:cs typeface="+mn-cs"/>
                </a:rPr>
                <a:t>1. Eco </a:t>
              </a:r>
              <a:r>
                <a:rPr lang="es-ES" dirty="0" err="1">
                  <a:solidFill>
                    <a:prstClr val="black"/>
                  </a:solidFill>
                  <a:latin typeface="Calibri"/>
                  <a:cs typeface="+mn-cs"/>
                </a:rPr>
                <a:t>doppler</a:t>
              </a:r>
              <a:endParaRPr lang="es-ES" dirty="0">
                <a:solidFill>
                  <a:prstClr val="black"/>
                </a:solidFill>
                <a:latin typeface="Calibri"/>
                <a:cs typeface="+mn-cs"/>
              </a:endParaRPr>
            </a:p>
          </p:txBody>
        </p:sp>
      </p:grpSp>
      <p:grpSp>
        <p:nvGrpSpPr>
          <p:cNvPr id="31753" name="9 Grupo"/>
          <p:cNvGrpSpPr>
            <a:grpSpLocks/>
          </p:cNvGrpSpPr>
          <p:nvPr/>
        </p:nvGrpSpPr>
        <p:grpSpPr bwMode="auto">
          <a:xfrm>
            <a:off x="5421313" y="2170113"/>
            <a:ext cx="2744787" cy="2089150"/>
            <a:chOff x="6258446" y="3645024"/>
            <a:chExt cx="2397425" cy="1825446"/>
          </a:xfrm>
        </p:grpSpPr>
        <p:pic>
          <p:nvPicPr>
            <p:cNvPr id="3175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8446" y="3645024"/>
              <a:ext cx="2397425" cy="1502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8 CuadroTexto"/>
            <p:cNvSpPr txBox="1"/>
            <p:nvPr/>
          </p:nvSpPr>
          <p:spPr>
            <a:xfrm>
              <a:off x="6833883" y="5147271"/>
              <a:ext cx="1322813" cy="323199"/>
            </a:xfrm>
            <a:prstGeom prst="rect">
              <a:avLst/>
            </a:prstGeom>
            <a:noFill/>
          </p:spPr>
          <p:txBody>
            <a:bodyPr>
              <a:spAutoFit/>
            </a:bodyPr>
            <a:lstStyle/>
            <a:p>
              <a:pPr eaLnBrk="1" fontAlgn="auto" hangingPunct="1">
                <a:spcBef>
                  <a:spcPts val="0"/>
                </a:spcBef>
                <a:spcAft>
                  <a:spcPts val="0"/>
                </a:spcAft>
                <a:defRPr/>
              </a:pPr>
              <a:r>
                <a:rPr lang="es-ES" dirty="0">
                  <a:solidFill>
                    <a:prstClr val="black"/>
                  </a:solidFill>
                  <a:latin typeface="Calibri"/>
                  <a:cs typeface="+mn-cs"/>
                </a:rPr>
                <a:t>2. </a:t>
              </a:r>
              <a:r>
                <a:rPr lang="es-ES" dirty="0" err="1">
                  <a:solidFill>
                    <a:prstClr val="black"/>
                  </a:solidFill>
                  <a:latin typeface="Calibri"/>
                  <a:cs typeface="+mn-cs"/>
                </a:rPr>
                <a:t>AngioTAC</a:t>
              </a:r>
              <a:endParaRPr lang="es-ES" dirty="0">
                <a:solidFill>
                  <a:prstClr val="black"/>
                </a:solidFill>
                <a:latin typeface="Calibri"/>
                <a:cs typeface="+mn-cs"/>
              </a:endParaRPr>
            </a:p>
          </p:txBody>
        </p:sp>
      </p:grpSp>
      <p:grpSp>
        <p:nvGrpSpPr>
          <p:cNvPr id="31754" name="11 Grupo"/>
          <p:cNvGrpSpPr>
            <a:grpSpLocks/>
          </p:cNvGrpSpPr>
          <p:nvPr/>
        </p:nvGrpSpPr>
        <p:grpSpPr bwMode="auto">
          <a:xfrm>
            <a:off x="819150" y="4287838"/>
            <a:ext cx="2505075" cy="2584450"/>
            <a:chOff x="6588224" y="3140967"/>
            <a:chExt cx="1719957" cy="2006707"/>
          </a:xfrm>
        </p:grpSpPr>
        <p:pic>
          <p:nvPicPr>
            <p:cNvPr id="3175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3140967"/>
              <a:ext cx="1719957" cy="171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10 CuadroTexto"/>
            <p:cNvSpPr txBox="1"/>
            <p:nvPr/>
          </p:nvSpPr>
          <p:spPr>
            <a:xfrm>
              <a:off x="6742998" y="4860473"/>
              <a:ext cx="1472536" cy="287201"/>
            </a:xfrm>
            <a:prstGeom prst="rect">
              <a:avLst/>
            </a:prstGeom>
            <a:noFill/>
          </p:spPr>
          <p:txBody>
            <a:bodyPr>
              <a:spAutoFit/>
            </a:bodyPr>
            <a:lstStyle/>
            <a:p>
              <a:pPr algn="ctr" eaLnBrk="1" fontAlgn="auto" hangingPunct="1">
                <a:spcBef>
                  <a:spcPts val="0"/>
                </a:spcBef>
                <a:spcAft>
                  <a:spcPts val="0"/>
                </a:spcAft>
                <a:defRPr/>
              </a:pPr>
              <a:r>
                <a:rPr lang="es-ES" dirty="0">
                  <a:solidFill>
                    <a:prstClr val="black"/>
                  </a:solidFill>
                  <a:latin typeface="Calibri"/>
                  <a:cs typeface="+mn-cs"/>
                </a:rPr>
                <a:t>3. </a:t>
              </a:r>
              <a:r>
                <a:rPr lang="es-ES" dirty="0" err="1">
                  <a:solidFill>
                    <a:prstClr val="black"/>
                  </a:solidFill>
                  <a:latin typeface="Calibri"/>
                  <a:cs typeface="+mn-cs"/>
                </a:rPr>
                <a:t>AngioRMN</a:t>
              </a:r>
              <a:endParaRPr lang="es-ES" dirty="0">
                <a:solidFill>
                  <a:prstClr val="black"/>
                </a:solidFill>
                <a:latin typeface="Calibri"/>
                <a:cs typeface="+mn-c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2. NEFROPATÍA ISQUÉMICA</a:t>
            </a:r>
          </a:p>
        </p:txBody>
      </p:sp>
      <p:sp>
        <p:nvSpPr>
          <p:cNvPr id="7171" name="Marcador de contenido 2"/>
          <p:cNvSpPr>
            <a:spLocks noGrp="1"/>
          </p:cNvSpPr>
          <p:nvPr>
            <p:ph idx="1"/>
          </p:nvPr>
        </p:nvSpPr>
        <p:spPr>
          <a:xfrm>
            <a:off x="355600" y="1196975"/>
            <a:ext cx="8496300" cy="4824413"/>
          </a:xfrm>
        </p:spPr>
        <p:txBody>
          <a:bodyPr/>
          <a:lstStyle/>
          <a:p>
            <a:pPr marL="0" indent="0">
              <a:buFont typeface="Arial" panose="020B0604020202020204" pitchFamily="34" charset="0"/>
              <a:buNone/>
              <a:defRPr/>
            </a:pPr>
            <a:r>
              <a:rPr lang="es-ES" altLang="es-ES" b="1" dirty="0">
                <a:solidFill>
                  <a:schemeClr val="bg1"/>
                </a:solidFill>
              </a:rPr>
              <a:t>ANATOMÍA PATOLÓGICA</a:t>
            </a:r>
          </a:p>
          <a:p>
            <a:pPr>
              <a:lnSpc>
                <a:spcPct val="150000"/>
              </a:lnSpc>
              <a:defRPr/>
            </a:pPr>
            <a:r>
              <a:rPr lang="es-ES" altLang="es-ES" sz="2000" b="1" dirty="0">
                <a:solidFill>
                  <a:schemeClr val="bg1"/>
                </a:solidFill>
              </a:rPr>
              <a:t>MACROSCÓPICA: </a:t>
            </a:r>
            <a:r>
              <a:rPr lang="es-ES" altLang="es-ES" sz="2000" dirty="0">
                <a:solidFill>
                  <a:schemeClr val="bg1"/>
                </a:solidFill>
              </a:rPr>
              <a:t>reducción del tamaño renal.</a:t>
            </a:r>
          </a:p>
          <a:p>
            <a:pPr>
              <a:lnSpc>
                <a:spcPct val="150000"/>
              </a:lnSpc>
              <a:defRPr/>
            </a:pPr>
            <a:endParaRPr lang="es-ES" altLang="es-ES" sz="2000" b="1" dirty="0">
              <a:solidFill>
                <a:schemeClr val="bg1"/>
              </a:solidFill>
            </a:endParaRPr>
          </a:p>
          <a:p>
            <a:pPr>
              <a:lnSpc>
                <a:spcPct val="150000"/>
              </a:lnSpc>
              <a:defRPr/>
            </a:pPr>
            <a:endParaRPr lang="es-ES" altLang="es-ES" sz="2000" b="1" dirty="0">
              <a:solidFill>
                <a:schemeClr val="bg1"/>
              </a:solidFill>
            </a:endParaRPr>
          </a:p>
          <a:p>
            <a:pPr marL="0" indent="0">
              <a:lnSpc>
                <a:spcPct val="150000"/>
              </a:lnSpc>
              <a:buFont typeface="Arial" panose="020B0604020202020204" pitchFamily="34" charset="0"/>
              <a:buNone/>
              <a:defRPr/>
            </a:pPr>
            <a:endParaRPr lang="es-ES" altLang="es-ES" sz="2000" b="1" dirty="0">
              <a:solidFill>
                <a:schemeClr val="bg1"/>
              </a:solidFill>
            </a:endParaRPr>
          </a:p>
          <a:p>
            <a:pPr>
              <a:lnSpc>
                <a:spcPct val="150000"/>
              </a:lnSpc>
              <a:defRPr/>
            </a:pPr>
            <a:r>
              <a:rPr lang="es-ES" altLang="es-ES" sz="2000" b="1" dirty="0">
                <a:solidFill>
                  <a:schemeClr val="bg1"/>
                </a:solidFill>
              </a:rPr>
              <a:t>MICROSCÓPICA: </a:t>
            </a:r>
            <a:r>
              <a:rPr lang="es-ES" altLang="es-ES" sz="2000" dirty="0">
                <a:solidFill>
                  <a:schemeClr val="bg1"/>
                </a:solidFill>
              </a:rPr>
              <a:t>se puede encontrar atrofia tubular, colapso glomerular, glomeruloesclerosis irreversible y fibrosis intersticial.</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33797"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92323BE-4D3F-4E2B-95A1-F07A892085AB}" type="slidenum">
              <a:rPr lang="es-ES" altLang="es-ES" sz="1200">
                <a:solidFill>
                  <a:schemeClr val="bg1"/>
                </a:solidFill>
              </a:rPr>
              <a:pPr>
                <a:spcBef>
                  <a:spcPct val="0"/>
                </a:spcBef>
                <a:buFontTx/>
                <a:buNone/>
              </a:pPr>
              <a:t>16</a:t>
            </a:fld>
            <a:endParaRPr lang="es-ES" altLang="es-ES" sz="1200">
              <a:solidFill>
                <a:schemeClr val="bg1"/>
              </a:solidFill>
            </a:endParaRPr>
          </a:p>
        </p:txBody>
      </p:sp>
      <p:pic>
        <p:nvPicPr>
          <p:cNvPr id="33798"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25" y="2133600"/>
            <a:ext cx="21907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2" descr="Histology of end-stage kidney disease consists of tubulointerstitial... |  Download Scientific Diagr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7375" y="4762500"/>
            <a:ext cx="24749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2. NEFROPATÍA ISQUÉMICA</a:t>
            </a:r>
          </a:p>
        </p:txBody>
      </p:sp>
      <p:sp>
        <p:nvSpPr>
          <p:cNvPr id="7171" name="Marcador de contenido 2"/>
          <p:cNvSpPr>
            <a:spLocks noGrp="1"/>
          </p:cNvSpPr>
          <p:nvPr>
            <p:ph idx="1"/>
          </p:nvPr>
        </p:nvSpPr>
        <p:spPr>
          <a:xfrm>
            <a:off x="355600" y="1196975"/>
            <a:ext cx="8496300" cy="4824413"/>
          </a:xfrm>
        </p:spPr>
        <p:txBody>
          <a:bodyPr/>
          <a:lstStyle/>
          <a:p>
            <a:pPr marL="0" indent="0">
              <a:buFont typeface="Arial" panose="020B0604020202020204" pitchFamily="34" charset="0"/>
              <a:buNone/>
              <a:defRPr/>
            </a:pPr>
            <a:r>
              <a:rPr lang="es-ES" altLang="es-ES" b="1" dirty="0">
                <a:solidFill>
                  <a:schemeClr val="bg1"/>
                </a:solidFill>
              </a:rPr>
              <a:t>TRATAMIENTO (I): MÉDICO</a:t>
            </a:r>
          </a:p>
          <a:p>
            <a:pPr>
              <a:defRPr/>
            </a:pPr>
            <a:r>
              <a:rPr lang="es-ES" altLang="es-ES" sz="2400" dirty="0">
                <a:solidFill>
                  <a:schemeClr val="bg1"/>
                </a:solidFill>
              </a:rPr>
              <a:t>Control de PA: de preferencia IECA o ARA2 (± diurético).</a:t>
            </a:r>
          </a:p>
          <a:p>
            <a:pPr>
              <a:defRPr/>
            </a:pPr>
            <a:r>
              <a:rPr lang="es-ES" altLang="es-ES" sz="2400" dirty="0">
                <a:solidFill>
                  <a:schemeClr val="bg1"/>
                </a:solidFill>
              </a:rPr>
              <a:t>Control de otros FRCV: AAS, estatinas, abandono del tabaco y en pacientes con diabetes, control glucémico.</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35845"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56D05DC-DAA1-4AFF-B914-ECDDFA7C15C0}" type="slidenum">
              <a:rPr lang="es-ES" altLang="es-ES" sz="1200">
                <a:solidFill>
                  <a:schemeClr val="bg1"/>
                </a:solidFill>
              </a:rPr>
              <a:pPr>
                <a:spcBef>
                  <a:spcPct val="0"/>
                </a:spcBef>
                <a:buFontTx/>
                <a:buNone/>
              </a:pPr>
              <a:t>17</a:t>
            </a:fld>
            <a:endParaRPr lang="es-ES" altLang="es-ES" sz="1200">
              <a:solidFill>
                <a:schemeClr val="bg1"/>
              </a:solidFill>
            </a:endParaRPr>
          </a:p>
        </p:txBody>
      </p:sp>
      <p:pic>
        <p:nvPicPr>
          <p:cNvPr id="35846"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2" descr="10 pastillas Tonicasex + 6 pastillas de regalo Sildenafilo 100 mg 1,50 €  por pastilla - TONICASEX - Viagra sin receta España onl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75" y="3322638"/>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4" descr="GoWISE USA Advanced Control Digital Blood Pressure Monitor – General  Medical Ca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1575" y="3013075"/>
            <a:ext cx="2638425"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2. NEFROPATÍA ISQUÉMICA</a:t>
            </a:r>
          </a:p>
        </p:txBody>
      </p:sp>
      <p:sp>
        <p:nvSpPr>
          <p:cNvPr id="7171" name="Marcador de contenido 2"/>
          <p:cNvSpPr>
            <a:spLocks noGrp="1"/>
          </p:cNvSpPr>
          <p:nvPr>
            <p:ph idx="1"/>
          </p:nvPr>
        </p:nvSpPr>
        <p:spPr>
          <a:xfrm>
            <a:off x="355600" y="1196975"/>
            <a:ext cx="8496300" cy="4824413"/>
          </a:xfrm>
        </p:spPr>
        <p:txBody>
          <a:bodyPr/>
          <a:lstStyle/>
          <a:p>
            <a:pPr marL="0" indent="0">
              <a:buFont typeface="Arial" panose="020B0604020202020204" pitchFamily="34" charset="0"/>
              <a:buNone/>
              <a:defRPr/>
            </a:pPr>
            <a:r>
              <a:rPr lang="es-ES" altLang="es-ES" b="1" dirty="0">
                <a:solidFill>
                  <a:schemeClr val="bg1"/>
                </a:solidFill>
              </a:rPr>
              <a:t>TRATAMIENTO (II): REVASCULARIZACIÓN</a:t>
            </a:r>
          </a:p>
          <a:p>
            <a:pPr marL="0" indent="0">
              <a:buFont typeface="Arial" panose="020B0604020202020204" pitchFamily="34" charset="0"/>
              <a:buNone/>
              <a:defRPr/>
            </a:pPr>
            <a:r>
              <a:rPr lang="es-ES" altLang="es-ES" sz="2400" b="1" dirty="0">
                <a:solidFill>
                  <a:schemeClr val="bg1"/>
                </a:solidFill>
              </a:rPr>
              <a:t>Opciones:</a:t>
            </a:r>
          </a:p>
          <a:p>
            <a:pPr>
              <a:defRPr/>
            </a:pPr>
            <a:r>
              <a:rPr lang="es-ES" altLang="es-ES" sz="2400" dirty="0">
                <a:solidFill>
                  <a:schemeClr val="bg1"/>
                </a:solidFill>
              </a:rPr>
              <a:t>Angioplastia renal percutánea ± </a:t>
            </a:r>
            <a:r>
              <a:rPr lang="es-ES" altLang="es-ES" sz="2400" dirty="0" err="1">
                <a:solidFill>
                  <a:schemeClr val="bg1"/>
                </a:solidFill>
              </a:rPr>
              <a:t>stent</a:t>
            </a:r>
            <a:r>
              <a:rPr lang="es-ES" altLang="es-ES" sz="2400" dirty="0">
                <a:solidFill>
                  <a:schemeClr val="bg1"/>
                </a:solidFill>
              </a:rPr>
              <a:t> intraarterial.</a:t>
            </a:r>
          </a:p>
          <a:p>
            <a:pPr>
              <a:defRPr/>
            </a:pPr>
            <a:r>
              <a:rPr lang="es-ES" altLang="es-ES" sz="2400" dirty="0">
                <a:solidFill>
                  <a:schemeClr val="bg1"/>
                </a:solidFill>
              </a:rPr>
              <a:t>Revascularización quirúrgica</a:t>
            </a:r>
          </a:p>
          <a:p>
            <a:pPr marL="0" indent="0">
              <a:buFont typeface="Arial" panose="020B0604020202020204" pitchFamily="34" charset="0"/>
              <a:buNone/>
              <a:defRPr/>
            </a:pPr>
            <a:endParaRPr lang="es-ES" altLang="es-ES" sz="2400" dirty="0">
              <a:solidFill>
                <a:schemeClr val="bg1"/>
              </a:solidFill>
            </a:endParaRP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37893"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93E770F-47A3-4E83-AE94-9C00230EA2FF}" type="slidenum">
              <a:rPr lang="es-ES" altLang="es-ES" sz="1200">
                <a:solidFill>
                  <a:schemeClr val="bg1"/>
                </a:solidFill>
              </a:rPr>
              <a:pPr>
                <a:spcBef>
                  <a:spcPct val="0"/>
                </a:spcBef>
                <a:buFontTx/>
                <a:buNone/>
              </a:pPr>
              <a:t>18</a:t>
            </a:fld>
            <a:endParaRPr lang="es-ES" altLang="es-ES" sz="1200">
              <a:solidFill>
                <a:schemeClr val="bg1"/>
              </a:solidFill>
            </a:endParaRPr>
          </a:p>
        </p:txBody>
      </p:sp>
      <p:pic>
        <p:nvPicPr>
          <p:cNvPr id="37894"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 descr="Renal Artery Angioplasty Procedure Joliet, IL | Renal Artery Stenosis  Orland Park, Bolingbr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238500"/>
            <a:ext cx="2447925"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4" descr="Surgical Treatment of Pediatric Renovascular Hypertension Conditions | CS  Mott Children&amp;#39;s Hospital | Michigan Medic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3638" y="3267075"/>
            <a:ext cx="4572000" cy="27241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2. NEFROPATÍA ISQUÉMICA</a:t>
            </a:r>
          </a:p>
        </p:txBody>
      </p:sp>
      <p:sp>
        <p:nvSpPr>
          <p:cNvPr id="39939" name="Marcador de contenido 2"/>
          <p:cNvSpPr>
            <a:spLocks noGrp="1"/>
          </p:cNvSpPr>
          <p:nvPr>
            <p:ph idx="1"/>
          </p:nvPr>
        </p:nvSpPr>
        <p:spPr>
          <a:xfrm>
            <a:off x="355600" y="1196975"/>
            <a:ext cx="8496300" cy="4824413"/>
          </a:xfrm>
        </p:spPr>
        <p:txBody>
          <a:bodyPr/>
          <a:lstStyle/>
          <a:p>
            <a:pPr marL="0" indent="0">
              <a:buFont typeface="Arial" panose="020B0604020202020204" pitchFamily="34" charset="0"/>
              <a:buNone/>
            </a:pPr>
            <a:r>
              <a:rPr lang="es-ES" altLang="es-ES" b="1">
                <a:solidFill>
                  <a:schemeClr val="bg1"/>
                </a:solidFill>
              </a:rPr>
              <a:t>TRATAMIENTO (II): REVASCULARIZACIÓN</a:t>
            </a:r>
          </a:p>
          <a:p>
            <a:pPr marL="0" indent="0">
              <a:buFont typeface="Arial" panose="020B0604020202020204" pitchFamily="34" charset="0"/>
              <a:buNone/>
            </a:pPr>
            <a:r>
              <a:rPr lang="es-ES" altLang="es-ES" sz="2400" b="1">
                <a:solidFill>
                  <a:schemeClr val="bg1"/>
                </a:solidFill>
              </a:rPr>
              <a:t>Indicaciones de revascularización:</a:t>
            </a:r>
          </a:p>
          <a:p>
            <a:pPr marL="0" indent="0">
              <a:buFont typeface="Arial" panose="020B0604020202020204" pitchFamily="34" charset="0"/>
              <a:buNone/>
            </a:pPr>
            <a:r>
              <a:rPr lang="es-ES" altLang="es-ES" sz="2400" b="1">
                <a:solidFill>
                  <a:schemeClr val="bg1"/>
                </a:solidFill>
              </a:rPr>
              <a:t>a) Criterios clínicos: </a:t>
            </a:r>
            <a:r>
              <a:rPr lang="es-ES" altLang="es-ES" sz="2400">
                <a:solidFill>
                  <a:schemeClr val="bg1"/>
                </a:solidFill>
              </a:rPr>
              <a:t>EAR bilateral (unilateral en monorreno) si ≥1:</a:t>
            </a:r>
          </a:p>
          <a:p>
            <a:pPr lvl="1"/>
            <a:r>
              <a:rPr lang="es-ES" altLang="es-ES" sz="2000">
                <a:solidFill>
                  <a:schemeClr val="bg1"/>
                </a:solidFill>
              </a:rPr>
              <a:t>Elevación reciente de la PA.</a:t>
            </a:r>
          </a:p>
          <a:p>
            <a:pPr lvl="1"/>
            <a:r>
              <a:rPr lang="es-ES" altLang="es-ES" sz="2000">
                <a:solidFill>
                  <a:schemeClr val="bg1"/>
                </a:solidFill>
              </a:rPr>
              <a:t>HTA refractaria.</a:t>
            </a:r>
          </a:p>
          <a:p>
            <a:pPr lvl="1"/>
            <a:r>
              <a:rPr lang="es-ES" altLang="es-ES" sz="2000">
                <a:solidFill>
                  <a:schemeClr val="bg1"/>
                </a:solidFill>
              </a:rPr>
              <a:t>Intolerancia al tratamiento médico.</a:t>
            </a:r>
          </a:p>
          <a:p>
            <a:pPr lvl="1"/>
            <a:r>
              <a:rPr lang="es-ES" altLang="es-ES" sz="2000">
                <a:solidFill>
                  <a:schemeClr val="bg1"/>
                </a:solidFill>
              </a:rPr>
              <a:t>Deterioro de función renal progresivo.</a:t>
            </a:r>
          </a:p>
          <a:p>
            <a:pPr lvl="1"/>
            <a:r>
              <a:rPr lang="es-ES" altLang="es-ES" sz="2000">
                <a:solidFill>
                  <a:schemeClr val="bg1"/>
                </a:solidFill>
              </a:rPr>
              <a:t>EAP recurrente o ICC refractaria a tratamiento.</a:t>
            </a:r>
          </a:p>
          <a:p>
            <a:pPr lvl="1"/>
            <a:endParaRPr lang="es-ES" altLang="es-ES" sz="2000" b="1">
              <a:solidFill>
                <a:schemeClr val="bg1"/>
              </a:solidFill>
            </a:endParaRPr>
          </a:p>
          <a:p>
            <a:pPr marL="0" indent="0">
              <a:buFont typeface="Arial" panose="020B0604020202020204" pitchFamily="34" charset="0"/>
              <a:buNone/>
            </a:pPr>
            <a:r>
              <a:rPr lang="es-ES" altLang="es-ES" sz="2400" b="1">
                <a:solidFill>
                  <a:schemeClr val="bg1"/>
                </a:solidFill>
              </a:rPr>
              <a:t>b) Criterios hemodinámicos:</a:t>
            </a:r>
            <a:endParaRPr lang="es-ES" altLang="es-ES" sz="1800">
              <a:solidFill>
                <a:schemeClr val="bg1"/>
              </a:solidFill>
            </a:endParaRPr>
          </a:p>
          <a:p>
            <a:pPr lvl="1">
              <a:buFontTx/>
              <a:buChar char="-"/>
            </a:pPr>
            <a:r>
              <a:rPr lang="es-ES" altLang="es-ES" sz="2000">
                <a:solidFill>
                  <a:schemeClr val="bg1"/>
                </a:solidFill>
              </a:rPr>
              <a:t>Oclusión luminal &gt;60-75%.</a:t>
            </a:r>
          </a:p>
          <a:p>
            <a:pPr lvl="1">
              <a:buFontTx/>
              <a:buChar char="-"/>
            </a:pPr>
            <a:r>
              <a:rPr lang="es-ES" altLang="es-ES" sz="2000">
                <a:solidFill>
                  <a:schemeClr val="bg1"/>
                </a:solidFill>
              </a:rPr>
              <a:t>Hipoxia cortical (medida por RMN).</a:t>
            </a:r>
            <a:endParaRPr lang="es-ES" altLang="es-ES" sz="1600" b="1">
              <a:solidFill>
                <a:schemeClr val="bg1"/>
              </a:solidFill>
            </a:endParaRP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39941"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BF4D59E-06E6-4C39-88C3-EB598A96F122}" type="slidenum">
              <a:rPr lang="es-ES" altLang="es-ES" sz="1200">
                <a:solidFill>
                  <a:schemeClr val="bg1"/>
                </a:solidFill>
              </a:rPr>
              <a:pPr>
                <a:spcBef>
                  <a:spcPct val="0"/>
                </a:spcBef>
                <a:buFontTx/>
                <a:buNone/>
              </a:pPr>
              <a:t>19</a:t>
            </a:fld>
            <a:endParaRPr lang="es-ES" altLang="es-ES" sz="1200">
              <a:solidFill>
                <a:schemeClr val="bg1"/>
              </a:solidFill>
            </a:endParaRPr>
          </a:p>
        </p:txBody>
      </p:sp>
      <p:pic>
        <p:nvPicPr>
          <p:cNvPr id="39942"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p:cNvSpPr>
            <a:spLocks noGrp="1"/>
          </p:cNvSpPr>
          <p:nvPr>
            <p:ph type="title"/>
          </p:nvPr>
        </p:nvSpPr>
        <p:spPr/>
        <p:txBody>
          <a:bodyPr/>
          <a:lstStyle/>
          <a:p>
            <a:r>
              <a:rPr lang="es-ES" altLang="es-ES" b="1" u="sng">
                <a:solidFill>
                  <a:schemeClr val="bg1"/>
                </a:solidFill>
                <a:latin typeface="Arial" panose="020B0604020202020204" pitchFamily="34" charset="0"/>
                <a:cs typeface="Arial" panose="020B0604020202020204" pitchFamily="34" charset="0"/>
              </a:rPr>
              <a:t>ÍNDICE</a:t>
            </a:r>
            <a:endParaRPr lang="es-ES" altLang="es-ES" sz="3600" b="1" u="sng">
              <a:solidFill>
                <a:schemeClr val="bg1"/>
              </a:solidFill>
              <a:latin typeface="Arial" panose="020B0604020202020204" pitchFamily="34" charset="0"/>
              <a:cs typeface="Arial" panose="020B0604020202020204" pitchFamily="34" charset="0"/>
            </a:endParaRPr>
          </a:p>
        </p:txBody>
      </p:sp>
      <p:sp>
        <p:nvSpPr>
          <p:cNvPr id="5123" name="Marcador de contenido 2"/>
          <p:cNvSpPr>
            <a:spLocks noGrp="1"/>
          </p:cNvSpPr>
          <p:nvPr>
            <p:ph idx="1"/>
          </p:nvPr>
        </p:nvSpPr>
        <p:spPr>
          <a:xfrm>
            <a:off x="1259632" y="2276872"/>
            <a:ext cx="6048920" cy="1871662"/>
          </a:xfrm>
        </p:spPr>
        <p:txBody>
          <a:bodyPr/>
          <a:lstStyle/>
          <a:p>
            <a:r>
              <a:rPr lang="es-ES" altLang="es-ES" b="1" dirty="0">
                <a:solidFill>
                  <a:schemeClr val="bg1"/>
                </a:solidFill>
              </a:rPr>
              <a:t>NEFROANGIOESCLEROSIS.</a:t>
            </a:r>
          </a:p>
          <a:p>
            <a:r>
              <a:rPr lang="es-ES" altLang="es-ES" b="1" dirty="0">
                <a:solidFill>
                  <a:schemeClr val="bg1"/>
                </a:solidFill>
              </a:rPr>
              <a:t>NEFROPATÍA ISQUÉMICA.</a:t>
            </a:r>
          </a:p>
          <a:p>
            <a:r>
              <a:rPr lang="es-ES" altLang="es-ES" b="1" dirty="0">
                <a:solidFill>
                  <a:schemeClr val="bg1"/>
                </a:solidFill>
              </a:rPr>
              <a:t>ATEROEMBOLISMO RENAL.</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5125"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026F7F-E6BF-469A-B8A9-C9DF6B475691}" type="slidenum">
              <a:rPr lang="es-ES" altLang="es-ES" sz="1200">
                <a:solidFill>
                  <a:schemeClr val="bg1"/>
                </a:solidFill>
              </a:rPr>
              <a:pPr>
                <a:spcBef>
                  <a:spcPct val="0"/>
                </a:spcBef>
                <a:buFontTx/>
                <a:buNone/>
              </a:pPr>
              <a:t>2</a:t>
            </a:fld>
            <a:endParaRPr lang="es-ES" altLang="es-ES" sz="1200">
              <a:solidFill>
                <a:schemeClr val="bg1"/>
              </a:solidFill>
            </a:endParaRPr>
          </a:p>
        </p:txBody>
      </p:sp>
      <p:pic>
        <p:nvPicPr>
          <p:cNvPr id="5126"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2. NEFROPATÍA ISQUÉMICA</a:t>
            </a:r>
          </a:p>
        </p:txBody>
      </p:sp>
      <p:sp>
        <p:nvSpPr>
          <p:cNvPr id="41987" name="Marcador de contenido 2"/>
          <p:cNvSpPr>
            <a:spLocks noGrp="1"/>
          </p:cNvSpPr>
          <p:nvPr>
            <p:ph idx="1"/>
          </p:nvPr>
        </p:nvSpPr>
        <p:spPr>
          <a:xfrm>
            <a:off x="355600" y="1196975"/>
            <a:ext cx="8496300" cy="4824413"/>
          </a:xfrm>
        </p:spPr>
        <p:txBody>
          <a:bodyPr/>
          <a:lstStyle/>
          <a:p>
            <a:pPr marL="0" indent="0">
              <a:buFont typeface="Arial" panose="020B0604020202020204" pitchFamily="34" charset="0"/>
              <a:buNone/>
            </a:pPr>
            <a:r>
              <a:rPr lang="es-ES" altLang="es-ES" b="1">
                <a:solidFill>
                  <a:schemeClr val="bg1"/>
                </a:solidFill>
              </a:rPr>
              <a:t>TRATAMIENTO (II): REVASCULARIZACIÓN</a:t>
            </a:r>
          </a:p>
          <a:p>
            <a:pPr marL="0" indent="0">
              <a:buFont typeface="Arial" panose="020B0604020202020204" pitchFamily="34" charset="0"/>
              <a:buNone/>
            </a:pPr>
            <a:r>
              <a:rPr lang="es-ES" altLang="es-ES" sz="2400" b="1">
                <a:solidFill>
                  <a:schemeClr val="bg1"/>
                </a:solidFill>
              </a:rPr>
              <a:t>Indicaciones de revascularización:</a:t>
            </a:r>
          </a:p>
          <a:p>
            <a:pPr marL="0" indent="0">
              <a:buFont typeface="Arial" panose="020B0604020202020204" pitchFamily="34" charset="0"/>
              <a:buNone/>
            </a:pPr>
            <a:endParaRPr lang="es-ES" altLang="es-ES" sz="2400" b="1">
              <a:solidFill>
                <a:schemeClr val="bg1"/>
              </a:solidFill>
            </a:endParaRPr>
          </a:p>
          <a:p>
            <a:pPr marL="0" indent="0">
              <a:buFont typeface="Arial" panose="020B0604020202020204" pitchFamily="34" charset="0"/>
              <a:buNone/>
            </a:pPr>
            <a:r>
              <a:rPr lang="es-ES" altLang="es-ES" sz="2400" b="1">
                <a:solidFill>
                  <a:schemeClr val="bg1"/>
                </a:solidFill>
              </a:rPr>
              <a:t>c) Según posibilidad de que la restauración del flujo sanguíneo mejore la función renal:</a:t>
            </a:r>
          </a:p>
          <a:p>
            <a:pPr lvl="1" algn="just">
              <a:buFontTx/>
              <a:buChar char="-"/>
            </a:pPr>
            <a:r>
              <a:rPr lang="es-ES" altLang="es-ES" sz="2000" b="1">
                <a:solidFill>
                  <a:schemeClr val="bg1"/>
                </a:solidFill>
              </a:rPr>
              <a:t>Mal pronóstico: </a:t>
            </a:r>
            <a:r>
              <a:rPr lang="es-ES" altLang="es-ES" sz="2000">
                <a:solidFill>
                  <a:schemeClr val="bg1"/>
                </a:solidFill>
              </a:rPr>
              <a:t>índice de resistencia renal &gt; 0.8, riñón &lt;7 cm, biopsia con cambios ateroembólicos preexistentes y fibrosis intersticial.</a:t>
            </a:r>
          </a:p>
          <a:p>
            <a:pPr lvl="1">
              <a:buFontTx/>
              <a:buChar char="-"/>
            </a:pPr>
            <a:r>
              <a:rPr lang="es-ES" altLang="es-ES" sz="2000" b="1">
                <a:solidFill>
                  <a:schemeClr val="bg1"/>
                </a:solidFill>
              </a:rPr>
              <a:t>Buen pronóstico: </a:t>
            </a:r>
            <a:r>
              <a:rPr lang="es-ES" altLang="es-ES" sz="2000">
                <a:solidFill>
                  <a:schemeClr val="bg1"/>
                </a:solidFill>
              </a:rPr>
              <a:t>deterioro de función renal reciente (&lt;12 meses), riñón normal por RMN pero baja función renal en gammagrafía (“riñón en hibernación”).</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41989"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93D4672-B4AD-43A9-A1CA-73A016671CF8}" type="slidenum">
              <a:rPr lang="es-ES" altLang="es-ES" sz="1200">
                <a:solidFill>
                  <a:schemeClr val="bg1"/>
                </a:solidFill>
              </a:rPr>
              <a:pPr>
                <a:spcBef>
                  <a:spcPct val="0"/>
                </a:spcBef>
                <a:buFontTx/>
                <a:buNone/>
              </a:pPr>
              <a:t>20</a:t>
            </a:fld>
            <a:endParaRPr lang="es-ES" altLang="es-ES" sz="1200">
              <a:solidFill>
                <a:schemeClr val="bg1"/>
              </a:solidFill>
            </a:endParaRPr>
          </a:p>
        </p:txBody>
      </p:sp>
      <p:pic>
        <p:nvPicPr>
          <p:cNvPr id="41990"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2. NEFROPATÍA ISQUÉMICA</a:t>
            </a:r>
          </a:p>
        </p:txBody>
      </p:sp>
      <p:sp>
        <p:nvSpPr>
          <p:cNvPr id="7171" name="Marcador de contenido 2"/>
          <p:cNvSpPr>
            <a:spLocks noGrp="1"/>
          </p:cNvSpPr>
          <p:nvPr>
            <p:ph idx="1"/>
          </p:nvPr>
        </p:nvSpPr>
        <p:spPr>
          <a:xfrm>
            <a:off x="355600" y="1196975"/>
            <a:ext cx="8623300" cy="4824413"/>
          </a:xfrm>
        </p:spPr>
        <p:txBody>
          <a:bodyPr/>
          <a:lstStyle/>
          <a:p>
            <a:pPr marL="0" indent="0">
              <a:buFont typeface="Arial" panose="020B0604020202020204" pitchFamily="34" charset="0"/>
              <a:buNone/>
              <a:defRPr/>
            </a:pPr>
            <a:r>
              <a:rPr lang="es-ES" altLang="es-ES" b="1" dirty="0">
                <a:solidFill>
                  <a:schemeClr val="bg1"/>
                </a:solidFill>
              </a:rPr>
              <a:t>TRATAMIENTO (II): REVASCULARIZACIÓN</a:t>
            </a:r>
          </a:p>
          <a:p>
            <a:pPr marL="0" indent="0">
              <a:buFont typeface="Arial" panose="020B0604020202020204" pitchFamily="34" charset="0"/>
              <a:buNone/>
              <a:defRPr/>
            </a:pPr>
            <a:r>
              <a:rPr lang="es-ES" altLang="es-ES" sz="2400" b="1" dirty="0">
                <a:solidFill>
                  <a:schemeClr val="bg1"/>
                </a:solidFill>
              </a:rPr>
              <a:t>Complicaciones de la revascularización:</a:t>
            </a:r>
          </a:p>
          <a:p>
            <a:pPr marL="0" indent="0">
              <a:lnSpc>
                <a:spcPct val="150000"/>
              </a:lnSpc>
              <a:buFont typeface="Arial" panose="020B0604020202020204" pitchFamily="34" charset="0"/>
              <a:buNone/>
              <a:defRPr/>
            </a:pPr>
            <a:r>
              <a:rPr lang="es-ES" altLang="es-ES" sz="2400" dirty="0">
                <a:solidFill>
                  <a:schemeClr val="bg1"/>
                </a:solidFill>
              </a:rPr>
              <a:t>La tasa de complicaciones de angioplastia percutánea es del 5-15%:</a:t>
            </a:r>
          </a:p>
          <a:p>
            <a:pPr>
              <a:lnSpc>
                <a:spcPct val="150000"/>
              </a:lnSpc>
              <a:defRPr/>
            </a:pPr>
            <a:r>
              <a:rPr lang="es-ES" altLang="es-ES" sz="2400" dirty="0">
                <a:solidFill>
                  <a:schemeClr val="bg1"/>
                </a:solidFill>
              </a:rPr>
              <a:t>Hematoma en el sitio de punción.</a:t>
            </a:r>
          </a:p>
          <a:p>
            <a:pPr>
              <a:lnSpc>
                <a:spcPct val="150000"/>
              </a:lnSpc>
              <a:defRPr/>
            </a:pPr>
            <a:r>
              <a:rPr lang="es-ES" altLang="es-ES" sz="2400" dirty="0">
                <a:solidFill>
                  <a:schemeClr val="bg1"/>
                </a:solidFill>
              </a:rPr>
              <a:t>Reacción a contraste yodado.</a:t>
            </a:r>
          </a:p>
          <a:p>
            <a:pPr>
              <a:lnSpc>
                <a:spcPct val="150000"/>
              </a:lnSpc>
              <a:defRPr/>
            </a:pPr>
            <a:r>
              <a:rPr lang="es-ES" altLang="es-ES" sz="2400" dirty="0">
                <a:solidFill>
                  <a:schemeClr val="bg1"/>
                </a:solidFill>
              </a:rPr>
              <a:t>Disección de la arteria renal. </a:t>
            </a:r>
          </a:p>
          <a:p>
            <a:pPr>
              <a:lnSpc>
                <a:spcPct val="150000"/>
              </a:lnSpc>
              <a:defRPr/>
            </a:pPr>
            <a:r>
              <a:rPr lang="es-ES" altLang="es-ES" sz="2400" dirty="0">
                <a:solidFill>
                  <a:schemeClr val="bg1"/>
                </a:solidFill>
              </a:rPr>
              <a:t>FRA por </a:t>
            </a:r>
            <a:r>
              <a:rPr lang="es-ES" altLang="es-ES" sz="2400" dirty="0" err="1">
                <a:solidFill>
                  <a:schemeClr val="bg1"/>
                </a:solidFill>
              </a:rPr>
              <a:t>ateroembolismo</a:t>
            </a:r>
            <a:r>
              <a:rPr lang="es-ES" altLang="es-ES" sz="2400" dirty="0">
                <a:solidFill>
                  <a:schemeClr val="bg1"/>
                </a:solidFill>
              </a:rPr>
              <a:t>.</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44037"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F45862-25E8-4C02-958E-3A0F36EEDD82}" type="slidenum">
              <a:rPr lang="es-ES" altLang="es-ES" sz="1200">
                <a:solidFill>
                  <a:schemeClr val="bg1"/>
                </a:solidFill>
              </a:rPr>
              <a:pPr>
                <a:spcBef>
                  <a:spcPct val="0"/>
                </a:spcBef>
                <a:buFontTx/>
                <a:buNone/>
              </a:pPr>
              <a:t>21</a:t>
            </a:fld>
            <a:endParaRPr lang="es-ES" altLang="es-ES" sz="1200">
              <a:solidFill>
                <a:schemeClr val="bg1"/>
              </a:solidFill>
            </a:endParaRPr>
          </a:p>
        </p:txBody>
      </p:sp>
      <p:pic>
        <p:nvPicPr>
          <p:cNvPr id="44038"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3. ATEROEMBOLISMO</a:t>
            </a:r>
          </a:p>
        </p:txBody>
      </p:sp>
      <p:sp>
        <p:nvSpPr>
          <p:cNvPr id="46083" name="Marcador de contenido 2"/>
          <p:cNvSpPr>
            <a:spLocks noGrp="1"/>
          </p:cNvSpPr>
          <p:nvPr>
            <p:ph idx="1"/>
          </p:nvPr>
        </p:nvSpPr>
        <p:spPr>
          <a:xfrm>
            <a:off x="395288" y="1417638"/>
            <a:ext cx="8497887" cy="4675187"/>
          </a:xfrm>
        </p:spPr>
        <p:txBody>
          <a:bodyPr/>
          <a:lstStyle/>
          <a:p>
            <a:pPr marL="0" indent="0">
              <a:buFont typeface="Arial" panose="020B0604020202020204" pitchFamily="34" charset="0"/>
              <a:buNone/>
            </a:pPr>
            <a:r>
              <a:rPr lang="es-ES" altLang="es-ES" b="1">
                <a:solidFill>
                  <a:schemeClr val="bg1"/>
                </a:solidFill>
              </a:rPr>
              <a:t>CONCEPTO y EPIDEMIOLOGÍA</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46085"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12C513-1511-4D06-BF44-CEB5B46A30AC}" type="slidenum">
              <a:rPr lang="es-ES" altLang="es-ES" sz="1200">
                <a:solidFill>
                  <a:schemeClr val="bg1"/>
                </a:solidFill>
              </a:rPr>
              <a:pPr>
                <a:spcBef>
                  <a:spcPct val="0"/>
                </a:spcBef>
                <a:buFontTx/>
                <a:buNone/>
              </a:pPr>
              <a:t>22</a:t>
            </a:fld>
            <a:endParaRPr lang="es-ES" altLang="es-ES" sz="1200">
              <a:solidFill>
                <a:schemeClr val="bg1"/>
              </a:solidFill>
            </a:endParaRPr>
          </a:p>
        </p:txBody>
      </p:sp>
      <p:pic>
        <p:nvPicPr>
          <p:cNvPr id="46086"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2" descr="Hypertension and Vascular Diseases of the Kidney (Chapter 13) - Silva&amp;#39;s  Diagnostic Renal Patholog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2179638"/>
            <a:ext cx="4097338"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p:cNvSpPr txBox="1"/>
          <p:nvPr/>
        </p:nvSpPr>
        <p:spPr>
          <a:xfrm>
            <a:off x="4092575" y="2179638"/>
            <a:ext cx="4987925" cy="3482975"/>
          </a:xfrm>
          <a:prstGeom prst="rect">
            <a:avLst/>
          </a:prstGeom>
          <a:solidFill>
            <a:srgbClr val="70AD47">
              <a:lumMod val="20000"/>
              <a:lumOff val="80000"/>
            </a:srgbClr>
          </a:solidFill>
        </p:spPr>
        <p:txBody>
          <a:bodyPr>
            <a:spAutoFit/>
          </a:bodyPr>
          <a:lstStyle/>
          <a:p>
            <a:pPr marL="457200" indent="-457200" eaLnBrk="1" fontAlgn="auto" hangingPunct="1">
              <a:spcBef>
                <a:spcPts val="0"/>
              </a:spcBef>
              <a:spcAft>
                <a:spcPts val="1200"/>
              </a:spcAft>
              <a:buFont typeface="Arial" panose="020B0604020202020204" pitchFamily="34" charset="0"/>
              <a:buChar char="•"/>
              <a:defRPr/>
            </a:pPr>
            <a:r>
              <a:rPr lang="es-ES" sz="2400" kern="0" dirty="0">
                <a:solidFill>
                  <a:prstClr val="black"/>
                </a:solidFill>
                <a:latin typeface="Century Gothic" panose="020F0302020204030204"/>
                <a:cs typeface="+mn-cs"/>
              </a:rPr>
              <a:t>Producido por la liberación de </a:t>
            </a:r>
            <a:r>
              <a:rPr lang="es-ES" sz="2400" b="1" kern="0" dirty="0">
                <a:solidFill>
                  <a:prstClr val="black"/>
                </a:solidFill>
                <a:latin typeface="Century Gothic" panose="020F0302020204030204"/>
                <a:cs typeface="+mn-cs"/>
              </a:rPr>
              <a:t>cristales de colesterol</a:t>
            </a:r>
          </a:p>
          <a:p>
            <a:pPr marL="457200" indent="-457200" eaLnBrk="1" fontAlgn="auto" hangingPunct="1">
              <a:spcBef>
                <a:spcPts val="0"/>
              </a:spcBef>
              <a:spcAft>
                <a:spcPts val="1200"/>
              </a:spcAft>
              <a:buFont typeface="Arial" panose="020B0604020202020204" pitchFamily="34" charset="0"/>
              <a:buChar char="•"/>
              <a:defRPr/>
            </a:pPr>
            <a:r>
              <a:rPr lang="es-ES" sz="2400" b="1" kern="0" dirty="0">
                <a:solidFill>
                  <a:prstClr val="black"/>
                </a:solidFill>
                <a:latin typeface="Century Gothic" panose="020F0302020204030204"/>
                <a:cs typeface="+mn-cs"/>
              </a:rPr>
              <a:t>Manipulación endovascular </a:t>
            </a:r>
            <a:r>
              <a:rPr lang="es-ES" sz="2400" kern="0" dirty="0">
                <a:solidFill>
                  <a:prstClr val="black"/>
                </a:solidFill>
                <a:latin typeface="Century Gothic" panose="020F0302020204030204"/>
                <a:cs typeface="+mn-cs"/>
              </a:rPr>
              <a:t>aunque también espontánea.</a:t>
            </a:r>
          </a:p>
          <a:p>
            <a:pPr marL="457200" indent="-457200" eaLnBrk="1" fontAlgn="auto" hangingPunct="1">
              <a:spcBef>
                <a:spcPts val="0"/>
              </a:spcBef>
              <a:spcAft>
                <a:spcPts val="1200"/>
              </a:spcAft>
              <a:buFont typeface="Arial" panose="020B0604020202020204" pitchFamily="34" charset="0"/>
              <a:buChar char="•"/>
              <a:defRPr/>
            </a:pPr>
            <a:r>
              <a:rPr lang="es-ES" sz="2400" kern="0" dirty="0">
                <a:solidFill>
                  <a:prstClr val="black"/>
                </a:solidFill>
                <a:latin typeface="Century Gothic" panose="020F0302020204030204"/>
                <a:cs typeface="+mn-cs"/>
              </a:rPr>
              <a:t>Incidencia: 0.8-2.9%.</a:t>
            </a:r>
          </a:p>
          <a:p>
            <a:pPr marL="457200" indent="-457200" eaLnBrk="1" fontAlgn="auto" hangingPunct="1">
              <a:spcBef>
                <a:spcPts val="0"/>
              </a:spcBef>
              <a:spcAft>
                <a:spcPts val="0"/>
              </a:spcAft>
              <a:buFont typeface="Arial" panose="020B0604020202020204" pitchFamily="34" charset="0"/>
              <a:buChar char="•"/>
              <a:defRPr/>
            </a:pPr>
            <a:r>
              <a:rPr lang="es-ES" sz="2400" kern="0" dirty="0">
                <a:solidFill>
                  <a:prstClr val="black"/>
                </a:solidFill>
                <a:latin typeface="Century Gothic" panose="020F0302020204030204"/>
                <a:cs typeface="+mn-cs"/>
              </a:rPr>
              <a:t>Mayor riesgo cuanta más aterosclerosis.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3. ATEROEMBOLISMO</a:t>
            </a:r>
          </a:p>
        </p:txBody>
      </p:sp>
      <p:sp>
        <p:nvSpPr>
          <p:cNvPr id="48131" name="Marcador de contenido 2"/>
          <p:cNvSpPr>
            <a:spLocks noGrp="1"/>
          </p:cNvSpPr>
          <p:nvPr>
            <p:ph idx="1"/>
          </p:nvPr>
        </p:nvSpPr>
        <p:spPr>
          <a:xfrm>
            <a:off x="395288" y="1130300"/>
            <a:ext cx="8497887" cy="4675188"/>
          </a:xfrm>
        </p:spPr>
        <p:txBody>
          <a:bodyPr/>
          <a:lstStyle/>
          <a:p>
            <a:pPr marL="0" indent="0">
              <a:buFont typeface="Arial" panose="020B0604020202020204" pitchFamily="34" charset="0"/>
              <a:buNone/>
            </a:pPr>
            <a:r>
              <a:rPr lang="es-ES" altLang="es-ES" b="1">
                <a:solidFill>
                  <a:schemeClr val="bg1"/>
                </a:solidFill>
              </a:rPr>
              <a:t>FACTORES DE RIESGO</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48133"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91D87EE-3E7A-45C7-BC82-C869E910B31B}" type="slidenum">
              <a:rPr lang="es-ES" altLang="es-ES" sz="1200">
                <a:solidFill>
                  <a:schemeClr val="bg1"/>
                </a:solidFill>
              </a:rPr>
              <a:pPr>
                <a:spcBef>
                  <a:spcPct val="0"/>
                </a:spcBef>
                <a:buFontTx/>
                <a:buNone/>
              </a:pPr>
              <a:t>23</a:t>
            </a:fld>
            <a:endParaRPr lang="es-ES" altLang="es-ES" sz="1200">
              <a:solidFill>
                <a:schemeClr val="bg1"/>
              </a:solidFill>
            </a:endParaRPr>
          </a:p>
        </p:txBody>
      </p:sp>
      <p:pic>
        <p:nvPicPr>
          <p:cNvPr id="48134"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uadroTexto 22"/>
          <p:cNvSpPr txBox="1"/>
          <p:nvPr/>
        </p:nvSpPr>
        <p:spPr>
          <a:xfrm>
            <a:off x="3924300" y="4079875"/>
            <a:ext cx="1295400" cy="400050"/>
          </a:xfrm>
          <a:prstGeom prst="rect">
            <a:avLst/>
          </a:prstGeom>
          <a:solidFill>
            <a:srgbClr val="70AD47">
              <a:lumMod val="20000"/>
              <a:lumOff val="80000"/>
            </a:srgbClr>
          </a:solidFill>
        </p:spPr>
        <p:txBody>
          <a:bodyPr wrap="none">
            <a:spAutoFit/>
          </a:bodyPr>
          <a:lstStyle>
            <a:defPPr>
              <a:defRPr lang="es-ES"/>
            </a:defPPr>
          </a:lstStyle>
          <a:p>
            <a:pPr eaLnBrk="1" fontAlgn="auto" hangingPunct="1">
              <a:spcBef>
                <a:spcPts val="0"/>
              </a:spcBef>
              <a:spcAft>
                <a:spcPts val="0"/>
              </a:spcAft>
              <a:defRPr/>
            </a:pPr>
            <a:r>
              <a:rPr lang="es-ES" sz="2000" kern="0" dirty="0">
                <a:solidFill>
                  <a:prstClr val="black"/>
                </a:solidFill>
                <a:latin typeface="Century Gothic" panose="020F0302020204030204"/>
                <a:cs typeface="+mn-cs"/>
              </a:rPr>
              <a:t>&gt;50 años</a:t>
            </a:r>
          </a:p>
        </p:txBody>
      </p:sp>
      <p:pic>
        <p:nvPicPr>
          <p:cNvPr id="48136" name="Imagen 23"/>
          <p:cNvPicPr>
            <a:picLocks noChangeAspect="1" noChangeArrowheads="1"/>
          </p:cNvPicPr>
          <p:nvPr/>
        </p:nvPicPr>
        <p:blipFill>
          <a:blip r:embed="rId4">
            <a:extLst>
              <a:ext uri="{28A0092B-C50C-407E-A947-70E740481C1C}">
                <a14:useLocalDpi xmlns:a14="http://schemas.microsoft.com/office/drawing/2010/main" val="0"/>
              </a:ext>
            </a:extLst>
          </a:blip>
          <a:srcRect l="51216"/>
          <a:stretch>
            <a:fillRect/>
          </a:stretch>
        </p:blipFill>
        <p:spPr bwMode="auto">
          <a:xfrm>
            <a:off x="7281863" y="4381500"/>
            <a:ext cx="17176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uadroTexto 24"/>
          <p:cNvSpPr txBox="1"/>
          <p:nvPr/>
        </p:nvSpPr>
        <p:spPr>
          <a:xfrm>
            <a:off x="2894013" y="5445125"/>
            <a:ext cx="3836987" cy="708025"/>
          </a:xfrm>
          <a:prstGeom prst="rect">
            <a:avLst/>
          </a:prstGeom>
          <a:solidFill>
            <a:srgbClr val="70AD47">
              <a:lumMod val="20000"/>
              <a:lumOff val="80000"/>
            </a:srgbClr>
          </a:solidFill>
        </p:spPr>
        <p:txBody>
          <a:bodyPr>
            <a:spAutoFit/>
          </a:bodyPr>
          <a:lstStyle/>
          <a:p>
            <a:pPr algn="ctr" eaLnBrk="1" fontAlgn="auto" hangingPunct="1">
              <a:spcBef>
                <a:spcPts val="0"/>
              </a:spcBef>
              <a:spcAft>
                <a:spcPts val="0"/>
              </a:spcAft>
              <a:defRPr/>
            </a:pPr>
            <a:r>
              <a:rPr lang="es-ES" sz="2000" kern="0" dirty="0">
                <a:solidFill>
                  <a:prstClr val="black"/>
                </a:solidFill>
                <a:latin typeface="Century Gothic" panose="020F0302020204030204"/>
                <a:cs typeface="+mn-cs"/>
              </a:rPr>
              <a:t>Manipulación </a:t>
            </a:r>
            <a:r>
              <a:rPr lang="es-ES" sz="2000" kern="0" dirty="0" err="1">
                <a:solidFill>
                  <a:prstClr val="black"/>
                </a:solidFill>
                <a:latin typeface="Century Gothic" panose="020F0302020204030204"/>
                <a:cs typeface="+mn-cs"/>
              </a:rPr>
              <a:t>endovascular</a:t>
            </a:r>
            <a:r>
              <a:rPr lang="es-ES" sz="2000" kern="0" dirty="0">
                <a:solidFill>
                  <a:prstClr val="black"/>
                </a:solidFill>
                <a:latin typeface="Century Gothic" panose="020F0302020204030204"/>
                <a:cs typeface="+mn-cs"/>
              </a:rPr>
              <a:t> (25% espontáneas)</a:t>
            </a:r>
          </a:p>
        </p:txBody>
      </p:sp>
      <p:pic>
        <p:nvPicPr>
          <p:cNvPr id="481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2095500"/>
            <a:ext cx="23399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2"/>
          <p:cNvPicPr>
            <a:picLocks noChangeAspect="1" noChangeArrowheads="1"/>
          </p:cNvPicPr>
          <p:nvPr/>
        </p:nvPicPr>
        <p:blipFill>
          <a:blip r:embed="rId6">
            <a:extLst>
              <a:ext uri="{28A0092B-C50C-407E-A947-70E740481C1C}">
                <a14:useLocalDpi xmlns:a14="http://schemas.microsoft.com/office/drawing/2010/main" val="0"/>
              </a:ext>
            </a:extLst>
          </a:blip>
          <a:srcRect b="48499"/>
          <a:stretch>
            <a:fillRect/>
          </a:stretch>
        </p:blipFill>
        <p:spPr bwMode="auto">
          <a:xfrm>
            <a:off x="3860800" y="1541463"/>
            <a:ext cx="142240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4"/>
          <p:cNvPicPr>
            <a:picLocks noChangeAspect="1" noChangeArrowheads="1"/>
          </p:cNvPicPr>
          <p:nvPr/>
        </p:nvPicPr>
        <p:blipFill>
          <a:blip r:embed="rId7">
            <a:extLst>
              <a:ext uri="{28A0092B-C50C-407E-A947-70E740481C1C}">
                <a14:useLocalDpi xmlns:a14="http://schemas.microsoft.com/office/drawing/2010/main" val="0"/>
              </a:ext>
            </a:extLst>
          </a:blip>
          <a:srcRect l="16109" t="17957"/>
          <a:stretch>
            <a:fillRect/>
          </a:stretch>
        </p:blipFill>
        <p:spPr bwMode="auto">
          <a:xfrm>
            <a:off x="5599113" y="1658938"/>
            <a:ext cx="216376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1388" y="3937000"/>
            <a:ext cx="12890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94563">
            <a:off x="3302000" y="4386263"/>
            <a:ext cx="320357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uadroTexto 30"/>
          <p:cNvSpPr txBox="1"/>
          <p:nvPr/>
        </p:nvSpPr>
        <p:spPr>
          <a:xfrm>
            <a:off x="736600" y="3135313"/>
            <a:ext cx="1716088" cy="400050"/>
          </a:xfrm>
          <a:prstGeom prst="rect">
            <a:avLst/>
          </a:prstGeom>
          <a:solidFill>
            <a:srgbClr val="70AD47">
              <a:lumMod val="20000"/>
              <a:lumOff val="80000"/>
            </a:srgbClr>
          </a:solidFill>
        </p:spPr>
        <p:txBody>
          <a:bodyPr wrap="none">
            <a:spAutoFit/>
          </a:bodyPr>
          <a:lstStyle/>
          <a:p>
            <a:pPr eaLnBrk="1" fontAlgn="auto" hangingPunct="1">
              <a:spcBef>
                <a:spcPts val="0"/>
              </a:spcBef>
              <a:spcAft>
                <a:spcPts val="0"/>
              </a:spcAft>
              <a:defRPr/>
            </a:pPr>
            <a:r>
              <a:rPr lang="es-ES" sz="2000" kern="0" dirty="0">
                <a:solidFill>
                  <a:prstClr val="black"/>
                </a:solidFill>
                <a:latin typeface="Century Gothic" panose="020F0302020204030204"/>
                <a:cs typeface="+mn-cs"/>
              </a:rPr>
              <a:t>H</a:t>
            </a:r>
            <a:r>
              <a:rPr lang="es-ES" sz="2000" kern="0" dirty="0" err="1">
                <a:solidFill>
                  <a:prstClr val="black"/>
                </a:solidFill>
                <a:latin typeface="Century Gothic" panose="020F0302020204030204"/>
                <a:cs typeface="+mn-cs"/>
              </a:rPr>
              <a:t>ipertensión</a:t>
            </a:r>
            <a:endParaRPr lang="es-ES" kern="0" dirty="0">
              <a:solidFill>
                <a:prstClr val="black"/>
              </a:solidFill>
              <a:latin typeface="Century Gothic" panose="020F0302020204030204"/>
              <a:cs typeface="+mn-cs"/>
            </a:endParaRPr>
          </a:p>
        </p:txBody>
      </p:sp>
      <p:sp>
        <p:nvSpPr>
          <p:cNvPr id="32" name="CuadroTexto 31"/>
          <p:cNvSpPr txBox="1"/>
          <p:nvPr/>
        </p:nvSpPr>
        <p:spPr>
          <a:xfrm>
            <a:off x="6911975" y="2000250"/>
            <a:ext cx="1836738" cy="400050"/>
          </a:xfrm>
          <a:prstGeom prst="rect">
            <a:avLst/>
          </a:prstGeom>
          <a:solidFill>
            <a:srgbClr val="70AD47">
              <a:lumMod val="20000"/>
              <a:lumOff val="80000"/>
            </a:srgbClr>
          </a:solidFill>
        </p:spPr>
        <p:txBody>
          <a:bodyPr wrap="none">
            <a:spAutoFit/>
          </a:bodyPr>
          <a:lstStyle>
            <a:defPPr>
              <a:defRPr lang="es-ES"/>
            </a:defPPr>
          </a:lstStyle>
          <a:p>
            <a:pPr eaLnBrk="1" fontAlgn="auto" hangingPunct="1">
              <a:spcBef>
                <a:spcPts val="0"/>
              </a:spcBef>
              <a:spcAft>
                <a:spcPts val="0"/>
              </a:spcAft>
              <a:defRPr/>
            </a:pPr>
            <a:r>
              <a:rPr lang="es-ES" sz="2000" kern="0" dirty="0">
                <a:solidFill>
                  <a:prstClr val="black"/>
                </a:solidFill>
                <a:latin typeface="Century Gothic" panose="020F0302020204030204"/>
                <a:cs typeface="+mn-cs"/>
              </a:rPr>
              <a:t>Aterosclerosis</a:t>
            </a:r>
          </a:p>
        </p:txBody>
      </p:sp>
      <p:sp>
        <p:nvSpPr>
          <p:cNvPr id="33" name="CuadroTexto 32"/>
          <p:cNvSpPr txBox="1"/>
          <p:nvPr/>
        </p:nvSpPr>
        <p:spPr>
          <a:xfrm>
            <a:off x="246063" y="6327775"/>
            <a:ext cx="2801937" cy="400050"/>
          </a:xfrm>
          <a:prstGeom prst="rect">
            <a:avLst/>
          </a:prstGeom>
          <a:solidFill>
            <a:srgbClr val="70AD47">
              <a:lumMod val="20000"/>
              <a:lumOff val="80000"/>
            </a:srgbClr>
          </a:solidFill>
        </p:spPr>
        <p:txBody>
          <a:bodyPr wrap="none">
            <a:spAutoFit/>
          </a:bodyPr>
          <a:lstStyle/>
          <a:p>
            <a:pPr eaLnBrk="1" fontAlgn="auto" hangingPunct="1">
              <a:spcBef>
                <a:spcPts val="0"/>
              </a:spcBef>
              <a:spcAft>
                <a:spcPts val="0"/>
              </a:spcAft>
              <a:defRPr/>
            </a:pPr>
            <a:r>
              <a:rPr lang="es-ES" sz="2000" kern="0" dirty="0">
                <a:solidFill>
                  <a:prstClr val="black"/>
                </a:solidFill>
                <a:latin typeface="Century Gothic" panose="020F0302020204030204"/>
                <a:cs typeface="+mn-cs"/>
              </a:rPr>
              <a:t>O</a:t>
            </a:r>
            <a:r>
              <a:rPr lang="es-ES" sz="2000" kern="0" dirty="0" err="1">
                <a:solidFill>
                  <a:prstClr val="black"/>
                </a:solidFill>
                <a:latin typeface="Century Gothic" panose="020F0302020204030204"/>
                <a:cs typeface="+mn-cs"/>
              </a:rPr>
              <a:t>besidad</a:t>
            </a:r>
            <a:r>
              <a:rPr lang="es-ES" sz="2000" kern="0" dirty="0">
                <a:solidFill>
                  <a:prstClr val="black"/>
                </a:solidFill>
                <a:latin typeface="Century Gothic" panose="020F0302020204030204"/>
                <a:cs typeface="+mn-cs"/>
              </a:rPr>
              <a:t> y diabetes</a:t>
            </a:r>
          </a:p>
        </p:txBody>
      </p:sp>
      <p:sp>
        <p:nvSpPr>
          <p:cNvPr id="34" name="CuadroTexto 33"/>
          <p:cNvSpPr txBox="1"/>
          <p:nvPr/>
        </p:nvSpPr>
        <p:spPr>
          <a:xfrm>
            <a:off x="7812088" y="3914775"/>
            <a:ext cx="1152525" cy="401638"/>
          </a:xfrm>
          <a:prstGeom prst="rect">
            <a:avLst/>
          </a:prstGeom>
          <a:solidFill>
            <a:srgbClr val="70AD47">
              <a:lumMod val="20000"/>
              <a:lumOff val="80000"/>
            </a:srgbClr>
          </a:solidFill>
        </p:spPr>
        <p:txBody>
          <a:bodyPr wrap="none">
            <a:spAutoFit/>
          </a:bodyPr>
          <a:lstStyle/>
          <a:p>
            <a:pPr eaLnBrk="1" fontAlgn="auto" hangingPunct="1">
              <a:spcBef>
                <a:spcPts val="0"/>
              </a:spcBef>
              <a:spcAft>
                <a:spcPts val="0"/>
              </a:spcAft>
              <a:defRPr/>
            </a:pPr>
            <a:r>
              <a:rPr lang="es-ES" sz="2000" kern="0" dirty="0">
                <a:solidFill>
                  <a:prstClr val="black"/>
                </a:solidFill>
                <a:latin typeface="Century Gothic" panose="020F0302020204030204"/>
                <a:cs typeface="+mn-cs"/>
              </a:rPr>
              <a:t>T</a:t>
            </a:r>
            <a:r>
              <a:rPr lang="es-ES" sz="2000" kern="0" dirty="0" err="1">
                <a:solidFill>
                  <a:prstClr val="black"/>
                </a:solidFill>
                <a:latin typeface="Century Gothic" panose="020F0302020204030204"/>
                <a:cs typeface="+mn-cs"/>
              </a:rPr>
              <a:t>abaco</a:t>
            </a:r>
            <a:endParaRPr lang="es-ES" sz="2000" kern="0" dirty="0">
              <a:solidFill>
                <a:prstClr val="black"/>
              </a:solidFill>
              <a:latin typeface="Century Gothic" panose="020F0302020204030204"/>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3. ATEROEMBOLISMO</a:t>
            </a:r>
          </a:p>
        </p:txBody>
      </p:sp>
      <p:sp>
        <p:nvSpPr>
          <p:cNvPr id="50179" name="Marcador de contenido 2"/>
          <p:cNvSpPr>
            <a:spLocks noGrp="1"/>
          </p:cNvSpPr>
          <p:nvPr>
            <p:ph idx="1"/>
          </p:nvPr>
        </p:nvSpPr>
        <p:spPr>
          <a:xfrm>
            <a:off x="395288" y="1130300"/>
            <a:ext cx="8497887" cy="4675188"/>
          </a:xfrm>
        </p:spPr>
        <p:txBody>
          <a:bodyPr/>
          <a:lstStyle/>
          <a:p>
            <a:pPr marL="0" indent="0">
              <a:buFont typeface="Arial" panose="020B0604020202020204" pitchFamily="34" charset="0"/>
              <a:buNone/>
            </a:pPr>
            <a:r>
              <a:rPr lang="es-ES" altLang="es-ES" b="1">
                <a:solidFill>
                  <a:schemeClr val="bg1"/>
                </a:solidFill>
              </a:rPr>
              <a:t>CLÍNICA</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50181"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B4C0D7-6A1A-4C1B-A818-DFD688F54894}" type="slidenum">
              <a:rPr lang="es-ES" altLang="es-ES" sz="1200">
                <a:solidFill>
                  <a:schemeClr val="bg1"/>
                </a:solidFill>
              </a:rPr>
              <a:pPr>
                <a:spcBef>
                  <a:spcPct val="0"/>
                </a:spcBef>
                <a:buFontTx/>
                <a:buNone/>
              </a:pPr>
              <a:t>24</a:t>
            </a:fld>
            <a:endParaRPr lang="es-ES" altLang="es-ES" sz="1200">
              <a:solidFill>
                <a:schemeClr val="bg1"/>
              </a:solidFill>
            </a:endParaRPr>
          </a:p>
        </p:txBody>
      </p:sp>
      <p:pic>
        <p:nvPicPr>
          <p:cNvPr id="50182"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68475"/>
            <a:ext cx="8459788"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3. ATEROEMBOLISMO</a:t>
            </a:r>
          </a:p>
        </p:txBody>
      </p:sp>
      <p:sp>
        <p:nvSpPr>
          <p:cNvPr id="52227" name="Marcador de contenido 2"/>
          <p:cNvSpPr>
            <a:spLocks noGrp="1"/>
          </p:cNvSpPr>
          <p:nvPr>
            <p:ph idx="1"/>
          </p:nvPr>
        </p:nvSpPr>
        <p:spPr>
          <a:xfrm>
            <a:off x="395288" y="1130300"/>
            <a:ext cx="8497887" cy="4675188"/>
          </a:xfrm>
        </p:spPr>
        <p:txBody>
          <a:bodyPr/>
          <a:lstStyle/>
          <a:p>
            <a:pPr marL="0" indent="0">
              <a:buFont typeface="Arial" panose="020B0604020202020204" pitchFamily="34" charset="0"/>
              <a:buNone/>
            </a:pPr>
            <a:r>
              <a:rPr lang="es-ES" altLang="es-ES" b="1">
                <a:solidFill>
                  <a:schemeClr val="bg1"/>
                </a:solidFill>
              </a:rPr>
              <a:t>CLÍNICA RENAL</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52229"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582AD22-7471-4BE8-865F-793196E0BE2C}" type="slidenum">
              <a:rPr lang="es-ES" altLang="es-ES" sz="1200">
                <a:solidFill>
                  <a:schemeClr val="bg1"/>
                </a:solidFill>
              </a:rPr>
              <a:pPr>
                <a:spcBef>
                  <a:spcPct val="0"/>
                </a:spcBef>
                <a:buFontTx/>
                <a:buNone/>
              </a:pPr>
              <a:t>25</a:t>
            </a:fld>
            <a:endParaRPr lang="es-ES" altLang="es-ES" sz="1200">
              <a:solidFill>
                <a:schemeClr val="bg1"/>
              </a:solidFill>
            </a:endParaRPr>
          </a:p>
        </p:txBody>
      </p:sp>
      <p:pic>
        <p:nvPicPr>
          <p:cNvPr id="52230"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entágono 3"/>
          <p:cNvSpPr/>
          <p:nvPr/>
        </p:nvSpPr>
        <p:spPr>
          <a:xfrm>
            <a:off x="250825" y="4094163"/>
            <a:ext cx="8689975" cy="1135062"/>
          </a:xfrm>
          <a:prstGeom prst="homePlate">
            <a:avLst/>
          </a:prstGeom>
          <a:solidFill>
            <a:srgbClr val="FFC000">
              <a:alpha val="37000"/>
            </a:srgbClr>
          </a:solidFill>
          <a:ln w="12700" cap="flat" cmpd="sng" algn="ctr">
            <a:solidFill>
              <a:srgbClr val="FFC000"/>
            </a:solidFill>
            <a:prstDash val="solid"/>
            <a:miter lim="800000"/>
          </a:ln>
          <a:effectLst/>
        </p:spPr>
        <p:txBody>
          <a:bodyPr anchor="ctr"/>
          <a:lstStyle/>
          <a:p>
            <a:pPr algn="ctr" eaLnBrk="1" fontAlgn="auto" hangingPunct="1">
              <a:spcBef>
                <a:spcPts val="0"/>
              </a:spcBef>
              <a:spcAft>
                <a:spcPts val="0"/>
              </a:spcAft>
              <a:defRPr/>
            </a:pPr>
            <a:endParaRPr lang="es-ES" sz="1400" b="1" kern="0">
              <a:solidFill>
                <a:prstClr val="white"/>
              </a:solidFill>
              <a:latin typeface="Century Gothic" panose="020F0302020204030204"/>
              <a:cs typeface="+mn-cs"/>
            </a:endParaRPr>
          </a:p>
        </p:txBody>
      </p:sp>
      <p:sp>
        <p:nvSpPr>
          <p:cNvPr id="25" name="Flecha abajo 7"/>
          <p:cNvSpPr/>
          <p:nvPr/>
        </p:nvSpPr>
        <p:spPr>
          <a:xfrm>
            <a:off x="682625" y="2566988"/>
            <a:ext cx="317500" cy="1219200"/>
          </a:xfrm>
          <a:prstGeom prst="downArrow">
            <a:avLst/>
          </a:prstGeom>
          <a:solidFill>
            <a:srgbClr val="70AD47">
              <a:lumMod val="20000"/>
              <a:lumOff val="80000"/>
            </a:srgbClr>
          </a:solidFill>
          <a:ln w="12700" cap="flat" cmpd="sng" algn="ctr">
            <a:solidFill>
              <a:srgbClr val="70AD47">
                <a:lumMod val="20000"/>
                <a:lumOff val="80000"/>
              </a:srgbClr>
            </a:solidFill>
            <a:prstDash val="solid"/>
            <a:miter lim="800000"/>
          </a:ln>
          <a:effectLst/>
        </p:spPr>
        <p:txBody>
          <a:bodyPr anchor="ctr"/>
          <a:lstStyle/>
          <a:p>
            <a:pPr algn="ctr" eaLnBrk="1" fontAlgn="auto" hangingPunct="1">
              <a:spcBef>
                <a:spcPts val="0"/>
              </a:spcBef>
              <a:spcAft>
                <a:spcPts val="0"/>
              </a:spcAft>
              <a:defRPr/>
            </a:pPr>
            <a:endParaRPr lang="es-ES" sz="1400" b="1" kern="0">
              <a:solidFill>
                <a:prstClr val="white"/>
              </a:solidFill>
              <a:latin typeface="Century Gothic" panose="020F0302020204030204"/>
              <a:cs typeface="+mn-cs"/>
            </a:endParaRPr>
          </a:p>
        </p:txBody>
      </p:sp>
      <p:sp>
        <p:nvSpPr>
          <p:cNvPr id="26" name="CuadroTexto 25"/>
          <p:cNvSpPr txBox="1"/>
          <p:nvPr/>
        </p:nvSpPr>
        <p:spPr>
          <a:xfrm>
            <a:off x="34925" y="1844675"/>
            <a:ext cx="1560513" cy="369888"/>
          </a:xfrm>
          <a:prstGeom prst="rect">
            <a:avLst/>
          </a:prstGeom>
          <a:noFill/>
        </p:spPr>
        <p:txBody>
          <a:bodyPr wrap="none">
            <a:spAutoFit/>
          </a:bodyPr>
          <a:lstStyle/>
          <a:p>
            <a:pPr eaLnBrk="1" fontAlgn="auto" hangingPunct="1">
              <a:spcBef>
                <a:spcPts val="0"/>
              </a:spcBef>
              <a:spcAft>
                <a:spcPts val="0"/>
              </a:spcAft>
              <a:defRPr/>
            </a:pPr>
            <a:r>
              <a:rPr lang="es-ES" b="1" dirty="0">
                <a:solidFill>
                  <a:prstClr val="black"/>
                </a:solidFill>
                <a:latin typeface="Century Gothic" panose="020F0302020204030204"/>
                <a:cs typeface="+mn-cs"/>
              </a:rPr>
              <a:t>Cateterismo</a:t>
            </a:r>
          </a:p>
        </p:txBody>
      </p:sp>
      <p:sp>
        <p:nvSpPr>
          <p:cNvPr id="27" name="Flecha abajo 9"/>
          <p:cNvSpPr/>
          <p:nvPr/>
        </p:nvSpPr>
        <p:spPr>
          <a:xfrm>
            <a:off x="2484438" y="2566988"/>
            <a:ext cx="315912" cy="1219200"/>
          </a:xfrm>
          <a:prstGeom prst="downArrow">
            <a:avLst/>
          </a:prstGeom>
          <a:solidFill>
            <a:srgbClr val="70AD47">
              <a:lumMod val="20000"/>
              <a:lumOff val="80000"/>
            </a:srgbClr>
          </a:solidFill>
          <a:ln w="12700" cap="flat" cmpd="sng" algn="ctr">
            <a:solidFill>
              <a:srgbClr val="70AD47">
                <a:lumMod val="20000"/>
                <a:lumOff val="80000"/>
              </a:srgbClr>
            </a:solidFill>
            <a:prstDash val="solid"/>
            <a:miter lim="800000"/>
          </a:ln>
          <a:effectLst/>
        </p:spPr>
        <p:txBody>
          <a:bodyPr anchor="ctr"/>
          <a:lstStyle/>
          <a:p>
            <a:pPr algn="ctr" eaLnBrk="1" fontAlgn="auto" hangingPunct="1">
              <a:spcBef>
                <a:spcPts val="0"/>
              </a:spcBef>
              <a:spcAft>
                <a:spcPts val="0"/>
              </a:spcAft>
              <a:defRPr/>
            </a:pPr>
            <a:endParaRPr lang="es-ES" sz="1400" b="1" kern="0">
              <a:solidFill>
                <a:prstClr val="white"/>
              </a:solidFill>
              <a:latin typeface="Century Gothic" panose="020F0302020204030204"/>
              <a:cs typeface="+mn-cs"/>
            </a:endParaRPr>
          </a:p>
        </p:txBody>
      </p:sp>
      <p:sp>
        <p:nvSpPr>
          <p:cNvPr id="28" name="CuadroTexto 27"/>
          <p:cNvSpPr txBox="1"/>
          <p:nvPr/>
        </p:nvSpPr>
        <p:spPr>
          <a:xfrm>
            <a:off x="2339975" y="1844675"/>
            <a:ext cx="608013" cy="369888"/>
          </a:xfrm>
          <a:prstGeom prst="rect">
            <a:avLst/>
          </a:prstGeom>
          <a:noFill/>
        </p:spPr>
        <p:txBody>
          <a:bodyPr wrap="none">
            <a:spAutoFit/>
          </a:bodyPr>
          <a:lstStyle/>
          <a:p>
            <a:pPr eaLnBrk="1" fontAlgn="auto" hangingPunct="1">
              <a:spcBef>
                <a:spcPts val="0"/>
              </a:spcBef>
              <a:spcAft>
                <a:spcPts val="0"/>
              </a:spcAft>
              <a:defRPr/>
            </a:pPr>
            <a:r>
              <a:rPr lang="es-ES" b="1" dirty="0">
                <a:solidFill>
                  <a:prstClr val="black"/>
                </a:solidFill>
                <a:latin typeface="Century Gothic" panose="020F0302020204030204"/>
                <a:cs typeface="+mn-cs"/>
              </a:rPr>
              <a:t>FRA</a:t>
            </a:r>
            <a:endParaRPr lang="es-ES" sz="1400" b="1" dirty="0">
              <a:solidFill>
                <a:prstClr val="black"/>
              </a:solidFill>
              <a:latin typeface="Century Gothic" panose="020F0302020204030204"/>
              <a:cs typeface="+mn-cs"/>
            </a:endParaRPr>
          </a:p>
        </p:txBody>
      </p:sp>
      <p:sp>
        <p:nvSpPr>
          <p:cNvPr id="29" name="CuadroTexto 28"/>
          <p:cNvSpPr txBox="1"/>
          <p:nvPr/>
        </p:nvSpPr>
        <p:spPr>
          <a:xfrm>
            <a:off x="1042988" y="3411538"/>
            <a:ext cx="1338262" cy="338137"/>
          </a:xfrm>
          <a:prstGeom prst="rect">
            <a:avLst/>
          </a:prstGeom>
          <a:noFill/>
        </p:spPr>
        <p:txBody>
          <a:bodyPr wrap="none">
            <a:spAutoFit/>
          </a:bodyPr>
          <a:lstStyle/>
          <a:p>
            <a:pPr eaLnBrk="1" fontAlgn="auto" hangingPunct="1">
              <a:spcBef>
                <a:spcPts val="0"/>
              </a:spcBef>
              <a:spcAft>
                <a:spcPts val="0"/>
              </a:spcAft>
              <a:defRPr/>
            </a:pPr>
            <a:r>
              <a:rPr lang="es-ES" sz="1600" b="1" dirty="0">
                <a:solidFill>
                  <a:prstClr val="black"/>
                </a:solidFill>
                <a:latin typeface="Century Gothic" panose="020F0302020204030204"/>
                <a:cs typeface="+mn-cs"/>
              </a:rPr>
              <a:t>24-48 horas</a:t>
            </a:r>
          </a:p>
        </p:txBody>
      </p:sp>
      <p:sp>
        <p:nvSpPr>
          <p:cNvPr id="30" name="Flecha abajo 13"/>
          <p:cNvSpPr/>
          <p:nvPr/>
        </p:nvSpPr>
        <p:spPr>
          <a:xfrm>
            <a:off x="4773613" y="2562225"/>
            <a:ext cx="315912" cy="1219200"/>
          </a:xfrm>
          <a:prstGeom prst="downArrow">
            <a:avLst/>
          </a:prstGeom>
          <a:solidFill>
            <a:srgbClr val="70AD47">
              <a:lumMod val="20000"/>
              <a:lumOff val="80000"/>
            </a:srgbClr>
          </a:solidFill>
          <a:ln w="12700" cap="flat" cmpd="sng" algn="ctr">
            <a:solidFill>
              <a:srgbClr val="70AD47">
                <a:lumMod val="20000"/>
                <a:lumOff val="80000"/>
              </a:srgbClr>
            </a:solidFill>
            <a:prstDash val="solid"/>
            <a:miter lim="800000"/>
          </a:ln>
          <a:effectLst/>
        </p:spPr>
        <p:txBody>
          <a:bodyPr anchor="ctr"/>
          <a:lstStyle/>
          <a:p>
            <a:pPr algn="ctr" eaLnBrk="1" fontAlgn="auto" hangingPunct="1">
              <a:spcBef>
                <a:spcPts val="0"/>
              </a:spcBef>
              <a:spcAft>
                <a:spcPts val="0"/>
              </a:spcAft>
              <a:defRPr/>
            </a:pPr>
            <a:endParaRPr lang="es-ES" sz="1400" b="1" kern="0">
              <a:solidFill>
                <a:prstClr val="white"/>
              </a:solidFill>
              <a:latin typeface="Century Gothic" panose="020F0302020204030204"/>
              <a:cs typeface="+mn-cs"/>
            </a:endParaRPr>
          </a:p>
        </p:txBody>
      </p:sp>
      <p:sp>
        <p:nvSpPr>
          <p:cNvPr id="31" name="CuadroTexto 30"/>
          <p:cNvSpPr txBox="1"/>
          <p:nvPr/>
        </p:nvSpPr>
        <p:spPr>
          <a:xfrm>
            <a:off x="3190875" y="3400425"/>
            <a:ext cx="971550" cy="338138"/>
          </a:xfrm>
          <a:prstGeom prst="rect">
            <a:avLst/>
          </a:prstGeom>
          <a:noFill/>
        </p:spPr>
        <p:txBody>
          <a:bodyPr>
            <a:spAutoFit/>
          </a:bodyPr>
          <a:lstStyle/>
          <a:p>
            <a:pPr eaLnBrk="1" fontAlgn="auto" hangingPunct="1">
              <a:spcBef>
                <a:spcPts val="0"/>
              </a:spcBef>
              <a:spcAft>
                <a:spcPts val="0"/>
              </a:spcAft>
              <a:defRPr/>
            </a:pPr>
            <a:r>
              <a:rPr lang="es-ES" sz="1600" b="1" dirty="0">
                <a:solidFill>
                  <a:prstClr val="black"/>
                </a:solidFill>
                <a:latin typeface="Century Gothic" panose="020F0302020204030204"/>
                <a:cs typeface="+mn-cs"/>
              </a:rPr>
              <a:t>3-5 días</a:t>
            </a:r>
          </a:p>
        </p:txBody>
      </p:sp>
      <p:sp>
        <p:nvSpPr>
          <p:cNvPr id="32" name="CuadroTexto 31"/>
          <p:cNvSpPr txBox="1"/>
          <p:nvPr/>
        </p:nvSpPr>
        <p:spPr>
          <a:xfrm>
            <a:off x="3673475" y="1774825"/>
            <a:ext cx="2524125" cy="646113"/>
          </a:xfrm>
          <a:prstGeom prst="rect">
            <a:avLst/>
          </a:prstGeom>
          <a:noFill/>
        </p:spPr>
        <p:txBody>
          <a:bodyPr wrap="none">
            <a:spAutoFit/>
          </a:bodyPr>
          <a:lstStyle/>
          <a:p>
            <a:pPr algn="ctr" eaLnBrk="1" fontAlgn="auto" hangingPunct="1">
              <a:spcBef>
                <a:spcPts val="0"/>
              </a:spcBef>
              <a:spcAft>
                <a:spcPts val="0"/>
              </a:spcAft>
              <a:defRPr/>
            </a:pPr>
            <a:r>
              <a:rPr lang="es-ES" b="1" dirty="0">
                <a:solidFill>
                  <a:prstClr val="black"/>
                </a:solidFill>
                <a:latin typeface="Century Gothic" panose="020F0302020204030204"/>
                <a:cs typeface="+mn-cs"/>
              </a:rPr>
              <a:t>Recuperación</a:t>
            </a:r>
          </a:p>
          <a:p>
            <a:pPr algn="ctr" eaLnBrk="1" fontAlgn="auto" hangingPunct="1">
              <a:spcBef>
                <a:spcPts val="0"/>
              </a:spcBef>
              <a:spcAft>
                <a:spcPts val="0"/>
              </a:spcAft>
              <a:defRPr/>
            </a:pPr>
            <a:r>
              <a:rPr lang="es-ES" b="1" dirty="0">
                <a:solidFill>
                  <a:prstClr val="black"/>
                </a:solidFill>
                <a:latin typeface="Century Gothic" panose="020F0302020204030204"/>
                <a:cs typeface="+mn-cs"/>
              </a:rPr>
              <a:t>Nefropatía contraste</a:t>
            </a:r>
          </a:p>
        </p:txBody>
      </p:sp>
      <p:sp>
        <p:nvSpPr>
          <p:cNvPr id="33" name="CuadroTexto 32"/>
          <p:cNvSpPr txBox="1"/>
          <p:nvPr/>
        </p:nvSpPr>
        <p:spPr>
          <a:xfrm>
            <a:off x="5405438" y="3384550"/>
            <a:ext cx="1733550" cy="338138"/>
          </a:xfrm>
          <a:prstGeom prst="rect">
            <a:avLst/>
          </a:prstGeom>
          <a:noFill/>
        </p:spPr>
        <p:txBody>
          <a:bodyPr wrap="none">
            <a:spAutoFit/>
          </a:bodyPr>
          <a:lstStyle/>
          <a:p>
            <a:pPr eaLnBrk="1" fontAlgn="auto" hangingPunct="1">
              <a:spcBef>
                <a:spcPts val="0"/>
              </a:spcBef>
              <a:spcAft>
                <a:spcPts val="0"/>
              </a:spcAft>
              <a:defRPr/>
            </a:pPr>
            <a:r>
              <a:rPr lang="es-ES" sz="1600" b="1" dirty="0">
                <a:solidFill>
                  <a:prstClr val="black"/>
                </a:solidFill>
                <a:latin typeface="Century Gothic" panose="020F0302020204030204"/>
                <a:cs typeface="+mn-cs"/>
              </a:rPr>
              <a:t>Días o semanas</a:t>
            </a:r>
          </a:p>
        </p:txBody>
      </p:sp>
      <p:sp>
        <p:nvSpPr>
          <p:cNvPr id="34" name="Flecha abajo 19"/>
          <p:cNvSpPr/>
          <p:nvPr/>
        </p:nvSpPr>
        <p:spPr>
          <a:xfrm>
            <a:off x="7527925" y="2593975"/>
            <a:ext cx="317500" cy="1219200"/>
          </a:xfrm>
          <a:prstGeom prst="downArrow">
            <a:avLst/>
          </a:prstGeom>
          <a:solidFill>
            <a:srgbClr val="70AD47">
              <a:lumMod val="20000"/>
              <a:lumOff val="80000"/>
            </a:srgbClr>
          </a:solidFill>
          <a:ln w="12700" cap="flat" cmpd="sng" algn="ctr">
            <a:solidFill>
              <a:srgbClr val="70AD47">
                <a:lumMod val="20000"/>
                <a:lumOff val="80000"/>
              </a:srgbClr>
            </a:solidFill>
            <a:prstDash val="solid"/>
            <a:miter lim="800000"/>
          </a:ln>
          <a:effectLst/>
        </p:spPr>
        <p:txBody>
          <a:bodyPr anchor="ctr"/>
          <a:lstStyle/>
          <a:p>
            <a:pPr algn="ctr" eaLnBrk="1" fontAlgn="auto" hangingPunct="1">
              <a:spcBef>
                <a:spcPts val="0"/>
              </a:spcBef>
              <a:spcAft>
                <a:spcPts val="0"/>
              </a:spcAft>
              <a:defRPr/>
            </a:pPr>
            <a:endParaRPr lang="es-ES" sz="1400" b="1" kern="0">
              <a:solidFill>
                <a:prstClr val="white"/>
              </a:solidFill>
              <a:latin typeface="Century Gothic" panose="020F0302020204030204"/>
              <a:cs typeface="+mn-cs"/>
            </a:endParaRPr>
          </a:p>
        </p:txBody>
      </p:sp>
      <p:sp>
        <p:nvSpPr>
          <p:cNvPr id="35" name="CuadroTexto 34"/>
          <p:cNvSpPr txBox="1"/>
          <p:nvPr/>
        </p:nvSpPr>
        <p:spPr>
          <a:xfrm>
            <a:off x="6084888" y="1774825"/>
            <a:ext cx="3143250" cy="646113"/>
          </a:xfrm>
          <a:prstGeom prst="rect">
            <a:avLst/>
          </a:prstGeom>
          <a:noFill/>
        </p:spPr>
        <p:txBody>
          <a:bodyPr wrap="none">
            <a:spAutoFit/>
          </a:bodyPr>
          <a:lstStyle/>
          <a:p>
            <a:pPr eaLnBrk="1" fontAlgn="auto" hangingPunct="1">
              <a:spcBef>
                <a:spcPts val="0"/>
              </a:spcBef>
              <a:spcAft>
                <a:spcPts val="0"/>
              </a:spcAft>
              <a:defRPr/>
            </a:pPr>
            <a:r>
              <a:rPr lang="es-ES" b="1" dirty="0">
                <a:solidFill>
                  <a:prstClr val="black"/>
                </a:solidFill>
                <a:latin typeface="Century Gothic" panose="020F0302020204030204"/>
                <a:cs typeface="+mn-cs"/>
              </a:rPr>
              <a:t>Recuperación incompleta</a:t>
            </a:r>
          </a:p>
          <a:p>
            <a:pPr algn="ctr" eaLnBrk="1" fontAlgn="auto" hangingPunct="1">
              <a:spcBef>
                <a:spcPts val="0"/>
              </a:spcBef>
              <a:spcAft>
                <a:spcPts val="0"/>
              </a:spcAft>
              <a:defRPr/>
            </a:pPr>
            <a:r>
              <a:rPr lang="es-ES" b="1" dirty="0" err="1">
                <a:solidFill>
                  <a:prstClr val="black"/>
                </a:solidFill>
                <a:latin typeface="Century Gothic" panose="020F0302020204030204"/>
                <a:cs typeface="+mn-cs"/>
              </a:rPr>
              <a:t>Ateroembolismo</a:t>
            </a:r>
            <a:endParaRPr lang="es-ES" b="1" dirty="0">
              <a:solidFill>
                <a:prstClr val="black"/>
              </a:solidFill>
              <a:latin typeface="Century Gothic" panose="020F0302020204030204"/>
              <a:cs typeface="+mn-cs"/>
            </a:endParaRPr>
          </a:p>
        </p:txBody>
      </p:sp>
      <p:sp>
        <p:nvSpPr>
          <p:cNvPr id="36" name="CuadroTexto 35"/>
          <p:cNvSpPr txBox="1"/>
          <p:nvPr/>
        </p:nvSpPr>
        <p:spPr>
          <a:xfrm>
            <a:off x="457200" y="5502275"/>
            <a:ext cx="7643813" cy="646113"/>
          </a:xfrm>
          <a:prstGeom prst="rect">
            <a:avLst/>
          </a:prstGeom>
          <a:noFill/>
        </p:spPr>
        <p:txBody>
          <a:bodyPr>
            <a:spAutoFit/>
          </a:bodyPr>
          <a:lstStyle/>
          <a:p>
            <a:pPr eaLnBrk="1" fontAlgn="auto" hangingPunct="1">
              <a:spcBef>
                <a:spcPts val="0"/>
              </a:spcBef>
              <a:spcAft>
                <a:spcPts val="0"/>
              </a:spcAft>
              <a:defRPr/>
            </a:pPr>
            <a:r>
              <a:rPr lang="es-ES" b="1" dirty="0">
                <a:solidFill>
                  <a:prstClr val="black"/>
                </a:solidFill>
                <a:latin typeface="Century Gothic" panose="020F0302020204030204"/>
                <a:cs typeface="+mn-cs"/>
              </a:rPr>
              <a:t>Sedimento de orina normal o con algún cilindro o célula aislada</a:t>
            </a:r>
          </a:p>
          <a:p>
            <a:pPr algn="ctr" eaLnBrk="1" fontAlgn="auto" hangingPunct="1">
              <a:spcBef>
                <a:spcPts val="0"/>
              </a:spcBef>
              <a:spcAft>
                <a:spcPts val="0"/>
              </a:spcAft>
              <a:defRPr/>
            </a:pPr>
            <a:r>
              <a:rPr lang="es-ES" b="1" dirty="0" err="1">
                <a:solidFill>
                  <a:prstClr val="black"/>
                </a:solidFill>
                <a:latin typeface="Century Gothic" panose="020F0302020204030204"/>
                <a:cs typeface="+mn-cs"/>
              </a:rPr>
              <a:t>Eosinofiluria</a:t>
            </a:r>
            <a:endParaRPr lang="es-ES" b="1" dirty="0">
              <a:solidFill>
                <a:prstClr val="black"/>
              </a:solidFill>
              <a:latin typeface="Century Gothic" panose="020F0302020204030204"/>
              <a:cs typeface="+mn-cs"/>
            </a:endParaRPr>
          </a:p>
        </p:txBody>
      </p:sp>
      <p:sp>
        <p:nvSpPr>
          <p:cNvPr id="37" name="Flecha derecha 2"/>
          <p:cNvSpPr/>
          <p:nvPr/>
        </p:nvSpPr>
        <p:spPr>
          <a:xfrm>
            <a:off x="1087438" y="3165475"/>
            <a:ext cx="1347787" cy="187325"/>
          </a:xfrm>
          <a:prstGeom prst="rightArrow">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endParaRPr lang="es-ES" sz="1400" b="1" kern="0">
              <a:solidFill>
                <a:prstClr val="white"/>
              </a:solidFill>
              <a:latin typeface="Century Gothic" panose="020F0302020204030204"/>
              <a:cs typeface="+mn-cs"/>
            </a:endParaRPr>
          </a:p>
        </p:txBody>
      </p:sp>
      <p:sp>
        <p:nvSpPr>
          <p:cNvPr id="38" name="Flecha derecha 22"/>
          <p:cNvSpPr/>
          <p:nvPr/>
        </p:nvSpPr>
        <p:spPr>
          <a:xfrm>
            <a:off x="2868613" y="3165475"/>
            <a:ext cx="1825625" cy="179388"/>
          </a:xfrm>
          <a:prstGeom prst="rightArrow">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endParaRPr lang="es-ES" sz="1400" b="1" kern="0">
              <a:solidFill>
                <a:prstClr val="white"/>
              </a:solidFill>
              <a:latin typeface="Century Gothic" panose="020F0302020204030204"/>
              <a:cs typeface="+mn-cs"/>
            </a:endParaRPr>
          </a:p>
        </p:txBody>
      </p:sp>
      <p:sp>
        <p:nvSpPr>
          <p:cNvPr id="39" name="Flecha derecha 23"/>
          <p:cNvSpPr/>
          <p:nvPr/>
        </p:nvSpPr>
        <p:spPr>
          <a:xfrm>
            <a:off x="5211763" y="3165475"/>
            <a:ext cx="2160587" cy="187325"/>
          </a:xfrm>
          <a:prstGeom prst="rightArrow">
            <a:avLst/>
          </a:prstGeom>
          <a:solidFill>
            <a:srgbClr val="4472C4"/>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endParaRPr lang="es-ES" sz="1400" b="1" kern="0">
              <a:solidFill>
                <a:prstClr val="white"/>
              </a:solidFill>
              <a:latin typeface="Century Gothic" panose="020F0302020204030204"/>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3. ATEROEMBOLISMO</a:t>
            </a:r>
          </a:p>
        </p:txBody>
      </p:sp>
      <p:sp>
        <p:nvSpPr>
          <p:cNvPr id="54275" name="Marcador de contenido 2"/>
          <p:cNvSpPr>
            <a:spLocks noGrp="1"/>
          </p:cNvSpPr>
          <p:nvPr>
            <p:ph idx="1"/>
          </p:nvPr>
        </p:nvSpPr>
        <p:spPr>
          <a:xfrm>
            <a:off x="395288" y="1130300"/>
            <a:ext cx="8497887" cy="4675188"/>
          </a:xfrm>
        </p:spPr>
        <p:txBody>
          <a:bodyPr/>
          <a:lstStyle/>
          <a:p>
            <a:pPr marL="0" indent="0">
              <a:buFont typeface="Arial" panose="020B0604020202020204" pitchFamily="34" charset="0"/>
              <a:buNone/>
            </a:pPr>
            <a:r>
              <a:rPr lang="es-ES" altLang="es-ES" b="1">
                <a:solidFill>
                  <a:schemeClr val="bg1"/>
                </a:solidFill>
              </a:rPr>
              <a:t>DIAGNÓSTICO</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54277"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0037889-A279-4709-833B-FBE56B91CB16}" type="slidenum">
              <a:rPr lang="es-ES" altLang="es-ES" sz="1200">
                <a:solidFill>
                  <a:schemeClr val="bg1"/>
                </a:solidFill>
              </a:rPr>
              <a:pPr>
                <a:spcBef>
                  <a:spcPct val="0"/>
                </a:spcBef>
                <a:buFontTx/>
                <a:buNone/>
              </a:pPr>
              <a:t>26</a:t>
            </a:fld>
            <a:endParaRPr lang="es-ES" altLang="es-ES" sz="1200">
              <a:solidFill>
                <a:schemeClr val="bg1"/>
              </a:solidFill>
            </a:endParaRPr>
          </a:p>
        </p:txBody>
      </p:sp>
      <p:pic>
        <p:nvPicPr>
          <p:cNvPr id="54278"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p:cNvSpPr txBox="1"/>
          <p:nvPr/>
        </p:nvSpPr>
        <p:spPr>
          <a:xfrm>
            <a:off x="457200" y="1757363"/>
            <a:ext cx="8291513" cy="2862262"/>
          </a:xfrm>
          <a:prstGeom prst="rect">
            <a:avLst/>
          </a:prstGeom>
          <a:solidFill>
            <a:srgbClr val="70AD47">
              <a:lumMod val="20000"/>
              <a:lumOff val="80000"/>
            </a:srgbClr>
          </a:solidFill>
        </p:spPr>
        <p:txBody>
          <a:bodyPr>
            <a:spAutoFit/>
          </a:bodyPr>
          <a:lstStyle/>
          <a:p>
            <a:pPr eaLnBrk="1" fontAlgn="auto" hangingPunct="1">
              <a:spcBef>
                <a:spcPts val="0"/>
              </a:spcBef>
              <a:spcAft>
                <a:spcPts val="0"/>
              </a:spcAft>
              <a:defRPr/>
            </a:pPr>
            <a:r>
              <a:rPr lang="es-ES" sz="2000" kern="0" dirty="0">
                <a:solidFill>
                  <a:prstClr val="black"/>
                </a:solidFill>
                <a:latin typeface="Century Gothic" panose="020F0302020204030204"/>
                <a:cs typeface="+mn-cs"/>
              </a:rPr>
              <a:t>Alto índice de sospecha: </a:t>
            </a:r>
          </a:p>
          <a:p>
            <a:pPr marL="742950" lvl="1" indent="-285750" eaLnBrk="1" fontAlgn="auto" hangingPunct="1">
              <a:spcBef>
                <a:spcPts val="0"/>
              </a:spcBef>
              <a:spcAft>
                <a:spcPts val="0"/>
              </a:spcAft>
              <a:buFont typeface="Arial" panose="020B0604020202020204" pitchFamily="34" charset="0"/>
              <a:buChar char="•"/>
              <a:defRPr/>
            </a:pPr>
            <a:r>
              <a:rPr lang="es-ES" sz="2000" kern="0" dirty="0">
                <a:solidFill>
                  <a:prstClr val="black"/>
                </a:solidFill>
                <a:latin typeface="Century Gothic" panose="020F0302020204030204"/>
                <a:cs typeface="+mn-cs"/>
              </a:rPr>
              <a:t>Paciente con enfermedad aterosclerótica</a:t>
            </a:r>
          </a:p>
          <a:p>
            <a:pPr marL="742950" lvl="1" indent="-285750" eaLnBrk="1" fontAlgn="auto" hangingPunct="1">
              <a:spcBef>
                <a:spcPts val="0"/>
              </a:spcBef>
              <a:spcAft>
                <a:spcPts val="0"/>
              </a:spcAft>
              <a:buFont typeface="Arial" panose="020B0604020202020204" pitchFamily="34" charset="0"/>
              <a:buChar char="•"/>
              <a:defRPr/>
            </a:pPr>
            <a:r>
              <a:rPr lang="es-ES" sz="2000" kern="0" dirty="0">
                <a:solidFill>
                  <a:prstClr val="black"/>
                </a:solidFill>
                <a:latin typeface="Century Gothic" panose="020F0302020204030204"/>
                <a:cs typeface="+mn-cs"/>
              </a:rPr>
              <a:t>fracaso renal agudo, dolor abdominal, diarrea, signos cutáneos o placas de </a:t>
            </a:r>
            <a:r>
              <a:rPr lang="es-ES" sz="2000" kern="0" dirty="0" err="1">
                <a:solidFill>
                  <a:prstClr val="black"/>
                </a:solidFill>
                <a:latin typeface="Century Gothic" panose="020F0302020204030204"/>
                <a:cs typeface="+mn-cs"/>
              </a:rPr>
              <a:t>Hollenhorst</a:t>
            </a:r>
            <a:endParaRPr lang="es-ES" sz="2000" kern="0" dirty="0">
              <a:solidFill>
                <a:prstClr val="black"/>
              </a:solidFill>
              <a:latin typeface="Century Gothic" panose="020F0302020204030204"/>
              <a:cs typeface="+mn-cs"/>
            </a:endParaRPr>
          </a:p>
          <a:p>
            <a:pPr marL="742950" lvl="1" indent="-285750" eaLnBrk="1" fontAlgn="auto" hangingPunct="1">
              <a:spcBef>
                <a:spcPts val="0"/>
              </a:spcBef>
              <a:spcAft>
                <a:spcPts val="0"/>
              </a:spcAft>
              <a:buFont typeface="Arial" panose="020B0604020202020204" pitchFamily="34" charset="0"/>
              <a:buChar char="•"/>
              <a:defRPr/>
            </a:pPr>
            <a:r>
              <a:rPr lang="es-ES" sz="2000" kern="0" dirty="0">
                <a:solidFill>
                  <a:prstClr val="black"/>
                </a:solidFill>
                <a:latin typeface="Century Gothic" panose="020F0302020204030204"/>
                <a:cs typeface="+mn-cs"/>
              </a:rPr>
              <a:t>Reciente arteriografía, cateterización cardíaca, cirugía vascular o trauma abdominal</a:t>
            </a:r>
          </a:p>
          <a:p>
            <a:pPr marL="742950" lvl="1" indent="-285750" eaLnBrk="1" fontAlgn="auto" hangingPunct="1">
              <a:spcBef>
                <a:spcPts val="0"/>
              </a:spcBef>
              <a:spcAft>
                <a:spcPts val="0"/>
              </a:spcAft>
              <a:buFont typeface="Arial" panose="020B0604020202020204" pitchFamily="34" charset="0"/>
              <a:buChar char="•"/>
              <a:defRPr/>
            </a:pPr>
            <a:r>
              <a:rPr lang="es-ES" sz="2000" b="1" kern="0" dirty="0" err="1">
                <a:solidFill>
                  <a:prstClr val="black"/>
                </a:solidFill>
                <a:latin typeface="Century Gothic" panose="020F0302020204030204"/>
                <a:cs typeface="+mn-cs"/>
              </a:rPr>
              <a:t>Hipocomplementemia</a:t>
            </a:r>
            <a:r>
              <a:rPr lang="es-ES" sz="2000" kern="0" dirty="0">
                <a:solidFill>
                  <a:prstClr val="black"/>
                </a:solidFill>
                <a:latin typeface="Century Gothic" panose="020F0302020204030204"/>
                <a:cs typeface="+mn-cs"/>
              </a:rPr>
              <a:t> y </a:t>
            </a:r>
            <a:r>
              <a:rPr lang="es-ES" sz="2000" kern="0" dirty="0" err="1">
                <a:solidFill>
                  <a:prstClr val="black"/>
                </a:solidFill>
                <a:latin typeface="Century Gothic" panose="020F0302020204030204"/>
                <a:cs typeface="+mn-cs"/>
              </a:rPr>
              <a:t>eosinofilia</a:t>
            </a:r>
            <a:endParaRPr lang="es-ES" sz="2000" kern="0" dirty="0">
              <a:solidFill>
                <a:prstClr val="black"/>
              </a:solidFill>
              <a:latin typeface="Century Gothic" panose="020F0302020204030204"/>
              <a:cs typeface="+mn-cs"/>
            </a:endParaRPr>
          </a:p>
          <a:p>
            <a:pPr marL="0" lvl="1" eaLnBrk="1" fontAlgn="auto" hangingPunct="1">
              <a:spcBef>
                <a:spcPts val="0"/>
              </a:spcBef>
              <a:spcAft>
                <a:spcPts val="0"/>
              </a:spcAft>
              <a:defRPr/>
            </a:pPr>
            <a:endParaRPr lang="es-ES" sz="2000" kern="0" dirty="0">
              <a:solidFill>
                <a:prstClr val="black"/>
              </a:solidFill>
              <a:latin typeface="Century Gothic" panose="020F0302020204030204"/>
              <a:cs typeface="+mn-cs"/>
            </a:endParaRPr>
          </a:p>
          <a:p>
            <a:pPr eaLnBrk="1" fontAlgn="auto" hangingPunct="1">
              <a:spcBef>
                <a:spcPts val="0"/>
              </a:spcBef>
              <a:spcAft>
                <a:spcPts val="0"/>
              </a:spcAft>
              <a:defRPr/>
            </a:pPr>
            <a:r>
              <a:rPr lang="es-ES" sz="2000" b="1" kern="0" dirty="0">
                <a:solidFill>
                  <a:prstClr val="black"/>
                </a:solidFill>
                <a:latin typeface="Century Gothic" panose="020F0302020204030204"/>
                <a:cs typeface="+mn-cs"/>
              </a:rPr>
              <a:t>Biopsia</a:t>
            </a:r>
            <a:r>
              <a:rPr lang="es-ES" sz="2000" kern="0" dirty="0">
                <a:solidFill>
                  <a:prstClr val="black"/>
                </a:solidFill>
                <a:latin typeface="Century Gothic" panose="020F0302020204030204"/>
                <a:cs typeface="+mn-cs"/>
              </a:rPr>
              <a:t>: piel, músculo o </a:t>
            </a:r>
            <a:r>
              <a:rPr lang="es-ES" sz="2000" b="1" kern="0" dirty="0">
                <a:solidFill>
                  <a:prstClr val="black"/>
                </a:solidFill>
                <a:latin typeface="Century Gothic" panose="020F0302020204030204"/>
                <a:cs typeface="+mn-cs"/>
              </a:rPr>
              <a:t>riñón</a:t>
            </a:r>
          </a:p>
        </p:txBody>
      </p:sp>
      <p:pic>
        <p:nvPicPr>
          <p:cNvPr id="54280" name="Imagen 10"/>
          <p:cNvPicPr>
            <a:picLocks noChangeAspect="1" noChangeArrowheads="1"/>
          </p:cNvPicPr>
          <p:nvPr/>
        </p:nvPicPr>
        <p:blipFill>
          <a:blip r:embed="rId4">
            <a:extLst>
              <a:ext uri="{28A0092B-C50C-407E-A947-70E740481C1C}">
                <a14:useLocalDpi xmlns:a14="http://schemas.microsoft.com/office/drawing/2010/main" val="0"/>
              </a:ext>
            </a:extLst>
          </a:blip>
          <a:srcRect l="24394" t="24036" r="20358" b="10672"/>
          <a:stretch>
            <a:fillRect/>
          </a:stretch>
        </p:blipFill>
        <p:spPr bwMode="auto">
          <a:xfrm>
            <a:off x="5724525" y="3433763"/>
            <a:ext cx="31623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3. ATEROEMBOLISMO</a:t>
            </a:r>
          </a:p>
        </p:txBody>
      </p:sp>
      <p:sp>
        <p:nvSpPr>
          <p:cNvPr id="56323" name="Marcador de contenido 2"/>
          <p:cNvSpPr>
            <a:spLocks noGrp="1"/>
          </p:cNvSpPr>
          <p:nvPr>
            <p:ph idx="1"/>
          </p:nvPr>
        </p:nvSpPr>
        <p:spPr>
          <a:xfrm>
            <a:off x="395288" y="1130300"/>
            <a:ext cx="8497887" cy="4675188"/>
          </a:xfrm>
        </p:spPr>
        <p:txBody>
          <a:bodyPr/>
          <a:lstStyle/>
          <a:p>
            <a:pPr marL="0" indent="0">
              <a:buFont typeface="Arial" panose="020B0604020202020204" pitchFamily="34" charset="0"/>
              <a:buNone/>
            </a:pPr>
            <a:r>
              <a:rPr lang="es-ES" altLang="es-ES" b="1">
                <a:solidFill>
                  <a:schemeClr val="bg1"/>
                </a:solidFill>
              </a:rPr>
              <a:t>DIAGNÓSTICO DIFERENCIAL</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56325"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C4DA0AD-7848-4366-A752-BD0DF047028E}" type="slidenum">
              <a:rPr lang="es-ES" altLang="es-ES" sz="1200">
                <a:solidFill>
                  <a:schemeClr val="bg1"/>
                </a:solidFill>
              </a:rPr>
              <a:pPr>
                <a:spcBef>
                  <a:spcPct val="0"/>
                </a:spcBef>
                <a:buFontTx/>
                <a:buNone/>
              </a:pPr>
              <a:t>27</a:t>
            </a:fld>
            <a:endParaRPr lang="es-ES" altLang="es-ES" sz="1200">
              <a:solidFill>
                <a:schemeClr val="bg1"/>
              </a:solidFill>
            </a:endParaRPr>
          </a:p>
        </p:txBody>
      </p:sp>
      <p:pic>
        <p:nvPicPr>
          <p:cNvPr id="56326"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508125"/>
            <a:ext cx="7075487"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3. ATEROEMBOLISMO</a:t>
            </a:r>
          </a:p>
        </p:txBody>
      </p:sp>
      <p:sp>
        <p:nvSpPr>
          <p:cNvPr id="58371" name="Marcador de contenido 2"/>
          <p:cNvSpPr>
            <a:spLocks noGrp="1"/>
          </p:cNvSpPr>
          <p:nvPr>
            <p:ph idx="1"/>
          </p:nvPr>
        </p:nvSpPr>
        <p:spPr>
          <a:xfrm>
            <a:off x="395288" y="1130300"/>
            <a:ext cx="8497887" cy="4675188"/>
          </a:xfrm>
        </p:spPr>
        <p:txBody>
          <a:bodyPr/>
          <a:lstStyle/>
          <a:p>
            <a:pPr marL="0" indent="0">
              <a:buFont typeface="Arial" panose="020B0604020202020204" pitchFamily="34" charset="0"/>
              <a:buNone/>
            </a:pPr>
            <a:r>
              <a:rPr lang="es-ES" altLang="es-ES" b="1">
                <a:solidFill>
                  <a:schemeClr val="bg1"/>
                </a:solidFill>
              </a:rPr>
              <a:t>TRATAMIENTO y PRONÓSTICO</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58373"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D12A487-D226-4BFD-8C08-59FD0E5A32E2}" type="slidenum">
              <a:rPr lang="es-ES" altLang="es-ES" sz="1200">
                <a:solidFill>
                  <a:schemeClr val="bg1"/>
                </a:solidFill>
              </a:rPr>
              <a:pPr>
                <a:spcBef>
                  <a:spcPct val="0"/>
                </a:spcBef>
                <a:buFontTx/>
                <a:buNone/>
              </a:pPr>
              <a:t>28</a:t>
            </a:fld>
            <a:endParaRPr lang="es-ES" altLang="es-ES" sz="1200">
              <a:solidFill>
                <a:schemeClr val="bg1"/>
              </a:solidFill>
            </a:endParaRPr>
          </a:p>
        </p:txBody>
      </p:sp>
      <p:pic>
        <p:nvPicPr>
          <p:cNvPr id="58374"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p:cNvSpPr txBox="1"/>
          <p:nvPr/>
        </p:nvSpPr>
        <p:spPr>
          <a:xfrm>
            <a:off x="468313" y="1968500"/>
            <a:ext cx="8280400" cy="4094163"/>
          </a:xfrm>
          <a:prstGeom prst="rect">
            <a:avLst/>
          </a:prstGeom>
          <a:solidFill>
            <a:srgbClr val="70AD47">
              <a:lumMod val="20000"/>
              <a:lumOff val="80000"/>
            </a:srgbClr>
          </a:solidFill>
        </p:spPr>
        <p:txBody>
          <a:bodyPr>
            <a:spAutoFit/>
          </a:bodyPr>
          <a:lstStyle/>
          <a:p>
            <a:pPr eaLnBrk="1" fontAlgn="auto" hangingPunct="1">
              <a:spcBef>
                <a:spcPts val="0"/>
              </a:spcBef>
              <a:spcAft>
                <a:spcPts val="0"/>
              </a:spcAft>
              <a:defRPr/>
            </a:pPr>
            <a:endParaRPr lang="es-ES" sz="2000" b="1" kern="0" dirty="0">
              <a:solidFill>
                <a:prstClr val="black"/>
              </a:solidFill>
              <a:latin typeface="Century Gothic" panose="020F0302020204030204"/>
              <a:cs typeface="+mn-cs"/>
            </a:endParaRPr>
          </a:p>
          <a:p>
            <a:pPr eaLnBrk="1" fontAlgn="auto" hangingPunct="1">
              <a:spcBef>
                <a:spcPts val="0"/>
              </a:spcBef>
              <a:spcAft>
                <a:spcPts val="0"/>
              </a:spcAft>
              <a:defRPr/>
            </a:pPr>
            <a:r>
              <a:rPr lang="es-ES" sz="2000" b="1" kern="0" dirty="0">
                <a:solidFill>
                  <a:prstClr val="black"/>
                </a:solidFill>
                <a:latin typeface="Century Gothic" panose="020F0302020204030204"/>
                <a:cs typeface="+mn-cs"/>
              </a:rPr>
              <a:t>Control de factores de riesgo: </a:t>
            </a:r>
          </a:p>
          <a:p>
            <a:pPr marL="800100" lvl="1" indent="-342900" eaLnBrk="1" fontAlgn="auto" hangingPunct="1">
              <a:spcBef>
                <a:spcPts val="0"/>
              </a:spcBef>
              <a:spcAft>
                <a:spcPts val="0"/>
              </a:spcAft>
              <a:buFont typeface="Arial" panose="020B0604020202020204" pitchFamily="34" charset="0"/>
              <a:buChar char="•"/>
              <a:defRPr/>
            </a:pPr>
            <a:r>
              <a:rPr lang="es-ES" sz="2000" kern="0" dirty="0">
                <a:solidFill>
                  <a:prstClr val="black"/>
                </a:solidFill>
                <a:latin typeface="Century Gothic" panose="020F0302020204030204"/>
                <a:cs typeface="+mn-cs"/>
              </a:rPr>
              <a:t>Prevención secundaria: aspirina, estatinas, control de hipertensión, dejar de fumar y control glucémico</a:t>
            </a:r>
          </a:p>
          <a:p>
            <a:pPr marL="800100" lvl="1" indent="-342900" eaLnBrk="1" fontAlgn="auto" hangingPunct="1">
              <a:spcBef>
                <a:spcPts val="0"/>
              </a:spcBef>
              <a:spcAft>
                <a:spcPts val="0"/>
              </a:spcAft>
              <a:buFont typeface="Arial" panose="020B0604020202020204" pitchFamily="34" charset="0"/>
              <a:buChar char="•"/>
              <a:defRPr/>
            </a:pPr>
            <a:r>
              <a:rPr lang="es-ES" sz="2000" kern="0" dirty="0">
                <a:solidFill>
                  <a:prstClr val="black"/>
                </a:solidFill>
                <a:latin typeface="Century Gothic" panose="020F0302020204030204"/>
                <a:cs typeface="+mn-cs"/>
              </a:rPr>
              <a:t>Manejo del órgano isquémico</a:t>
            </a:r>
          </a:p>
          <a:p>
            <a:pPr marL="800100" lvl="1" indent="-342900" eaLnBrk="1" fontAlgn="auto" hangingPunct="1">
              <a:spcBef>
                <a:spcPts val="0"/>
              </a:spcBef>
              <a:spcAft>
                <a:spcPts val="0"/>
              </a:spcAft>
              <a:buFont typeface="Arial" panose="020B0604020202020204" pitchFamily="34" charset="0"/>
              <a:buChar char="•"/>
              <a:defRPr/>
            </a:pPr>
            <a:r>
              <a:rPr lang="es-ES" sz="2000" kern="0" dirty="0">
                <a:solidFill>
                  <a:prstClr val="black"/>
                </a:solidFill>
                <a:latin typeface="Century Gothic" panose="020F0302020204030204"/>
                <a:cs typeface="+mn-cs"/>
              </a:rPr>
              <a:t>Prevenir </a:t>
            </a:r>
            <a:r>
              <a:rPr lang="es-ES" sz="2000" kern="0" dirty="0" err="1">
                <a:solidFill>
                  <a:prstClr val="black"/>
                </a:solidFill>
                <a:latin typeface="Century Gothic" panose="020F0302020204030204"/>
                <a:cs typeface="+mn-cs"/>
              </a:rPr>
              <a:t>embolizaciones</a:t>
            </a:r>
            <a:r>
              <a:rPr lang="es-ES" sz="2000" kern="0" dirty="0">
                <a:solidFill>
                  <a:prstClr val="black"/>
                </a:solidFill>
                <a:latin typeface="Century Gothic" panose="020F0302020204030204"/>
                <a:cs typeface="+mn-cs"/>
              </a:rPr>
              <a:t> recurrentes: evitar nueva instrumentación vascular o usar otro acceso</a:t>
            </a:r>
          </a:p>
          <a:p>
            <a:pPr marL="800100" lvl="1" indent="-342900" eaLnBrk="1" fontAlgn="auto" hangingPunct="1">
              <a:spcBef>
                <a:spcPts val="0"/>
              </a:spcBef>
              <a:spcAft>
                <a:spcPts val="0"/>
              </a:spcAft>
              <a:buFont typeface="Arial" panose="020B0604020202020204" pitchFamily="34" charset="0"/>
              <a:buChar char="•"/>
              <a:defRPr/>
            </a:pPr>
            <a:r>
              <a:rPr lang="es-ES" sz="2000" kern="0" dirty="0">
                <a:solidFill>
                  <a:prstClr val="black"/>
                </a:solidFill>
                <a:latin typeface="Century Gothic" panose="020F0302020204030204"/>
                <a:cs typeface="+mn-cs"/>
              </a:rPr>
              <a:t>Terapia </a:t>
            </a:r>
            <a:r>
              <a:rPr lang="es-ES" sz="2000" kern="0" dirty="0" err="1">
                <a:solidFill>
                  <a:prstClr val="black"/>
                </a:solidFill>
                <a:latin typeface="Century Gothic" panose="020F0302020204030204"/>
                <a:cs typeface="+mn-cs"/>
              </a:rPr>
              <a:t>hipolipemiante</a:t>
            </a:r>
            <a:r>
              <a:rPr lang="es-ES" sz="2000" kern="0" dirty="0">
                <a:solidFill>
                  <a:prstClr val="black"/>
                </a:solidFill>
                <a:latin typeface="Century Gothic" panose="020F0302020204030204"/>
                <a:cs typeface="+mn-cs"/>
              </a:rPr>
              <a:t>: las estatinas estabilizan las placas de colesterol</a:t>
            </a:r>
          </a:p>
          <a:p>
            <a:pPr marL="0" lvl="1" eaLnBrk="1" fontAlgn="auto" hangingPunct="1">
              <a:spcBef>
                <a:spcPts val="0"/>
              </a:spcBef>
              <a:spcAft>
                <a:spcPts val="0"/>
              </a:spcAft>
              <a:defRPr/>
            </a:pPr>
            <a:endParaRPr lang="es-ES" sz="2000" kern="0" dirty="0">
              <a:solidFill>
                <a:prstClr val="black"/>
              </a:solidFill>
              <a:latin typeface="Century Gothic" panose="020F0302020204030204"/>
              <a:cs typeface="+mn-cs"/>
            </a:endParaRPr>
          </a:p>
          <a:p>
            <a:pPr eaLnBrk="1" fontAlgn="auto" hangingPunct="1">
              <a:spcBef>
                <a:spcPts val="0"/>
              </a:spcBef>
              <a:spcAft>
                <a:spcPts val="0"/>
              </a:spcAft>
              <a:defRPr/>
            </a:pPr>
            <a:r>
              <a:rPr lang="es-ES" sz="2000" b="1" kern="0" dirty="0">
                <a:solidFill>
                  <a:prstClr val="black"/>
                </a:solidFill>
                <a:latin typeface="Century Gothic" panose="020F0302020204030204"/>
                <a:cs typeface="+mn-cs"/>
              </a:rPr>
              <a:t>Pronóstico:</a:t>
            </a:r>
            <a:r>
              <a:rPr lang="es-ES" sz="2000" kern="0" dirty="0">
                <a:solidFill>
                  <a:prstClr val="black"/>
                </a:solidFill>
                <a:latin typeface="Century Gothic" panose="020F0302020204030204"/>
                <a:cs typeface="+mn-cs"/>
              </a:rPr>
              <a:t> malo, con poca recuperación también debido a la aterosclerosis subyacente</a:t>
            </a:r>
          </a:p>
          <a:p>
            <a:pPr eaLnBrk="1" fontAlgn="auto" hangingPunct="1">
              <a:spcBef>
                <a:spcPts val="0"/>
              </a:spcBef>
              <a:spcAft>
                <a:spcPts val="0"/>
              </a:spcAft>
              <a:defRPr/>
            </a:pPr>
            <a:endParaRPr lang="es-ES" sz="2000" kern="0" dirty="0">
              <a:solidFill>
                <a:prstClr val="black"/>
              </a:solidFill>
              <a:latin typeface="Century Gothic" panose="020F0302020204030204"/>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BIBLIOGRAFÍA</a:t>
            </a:r>
          </a:p>
        </p:txBody>
      </p:sp>
      <p:sp>
        <p:nvSpPr>
          <p:cNvPr id="60419" name="Marcador de contenido 2"/>
          <p:cNvSpPr>
            <a:spLocks noGrp="1"/>
          </p:cNvSpPr>
          <p:nvPr>
            <p:ph idx="1"/>
          </p:nvPr>
        </p:nvSpPr>
        <p:spPr>
          <a:xfrm>
            <a:off x="107950" y="1417638"/>
            <a:ext cx="8748713" cy="4387850"/>
          </a:xfrm>
        </p:spPr>
        <p:txBody>
          <a:bodyPr/>
          <a:lstStyle/>
          <a:p>
            <a:r>
              <a:rPr lang="es-ES" altLang="es-ES" sz="2000">
                <a:solidFill>
                  <a:srgbClr val="231F20"/>
                </a:solidFill>
                <a:latin typeface="JansonTextLTStd-Bold"/>
              </a:rPr>
              <a:t>Adamczak M, et al. </a:t>
            </a:r>
            <a:r>
              <a:rPr lang="en-US" altLang="es-ES" sz="2000" b="1">
                <a:solidFill>
                  <a:srgbClr val="231F20"/>
                </a:solidFill>
                <a:latin typeface="JansonTextLTStd-Bold"/>
              </a:rPr>
              <a:t>Ischemic nephropathy - pathogenesis and treatment. </a:t>
            </a:r>
            <a:r>
              <a:rPr lang="pt-BR" altLang="es-ES" sz="2000">
                <a:solidFill>
                  <a:srgbClr val="231F20"/>
                </a:solidFill>
                <a:latin typeface="JansonTextLTStd-Bold"/>
              </a:rPr>
              <a:t>Nefrologia. 2012 Jul 17;32(4):432-8.</a:t>
            </a:r>
          </a:p>
          <a:p>
            <a:r>
              <a:rPr lang="es-ES" altLang="es-ES" sz="2000">
                <a:solidFill>
                  <a:srgbClr val="231F20"/>
                </a:solidFill>
                <a:latin typeface="JansonTextLTStd-Bold"/>
              </a:rPr>
              <a:t>Bokhari MR,</a:t>
            </a:r>
            <a:r>
              <a:rPr lang="pt-BR" altLang="es-ES" sz="2000">
                <a:solidFill>
                  <a:srgbClr val="231F20"/>
                </a:solidFill>
                <a:latin typeface="JansonTextLTStd-Bold"/>
              </a:rPr>
              <a:t> et al. </a:t>
            </a:r>
            <a:r>
              <a:rPr lang="pt-BR" altLang="es-ES" sz="2000" b="1">
                <a:solidFill>
                  <a:srgbClr val="231F20"/>
                </a:solidFill>
                <a:latin typeface="JansonTextLTStd-Bold"/>
              </a:rPr>
              <a:t>Renal artery stenosis. </a:t>
            </a:r>
            <a:r>
              <a:rPr lang="pt-BR" altLang="es-ES" sz="2000">
                <a:solidFill>
                  <a:srgbClr val="231F20"/>
                </a:solidFill>
                <a:latin typeface="JansonTextLTStd-Bold"/>
              </a:rPr>
              <a:t>2021 Mar 30. In: StatPearls [Internet].</a:t>
            </a:r>
          </a:p>
          <a:p>
            <a:r>
              <a:rPr lang="es-ES" altLang="es-ES" sz="2000">
                <a:solidFill>
                  <a:srgbClr val="231F20"/>
                </a:solidFill>
                <a:latin typeface="JansonTextLTStd-Bold"/>
              </a:rPr>
              <a:t>Fogo A, et al. </a:t>
            </a:r>
            <a:r>
              <a:rPr lang="es-ES" altLang="es-ES" sz="2000" b="1">
                <a:solidFill>
                  <a:srgbClr val="231F20"/>
                </a:solidFill>
                <a:latin typeface="JansonTextLTStd-Bold"/>
              </a:rPr>
              <a:t>Accuracy of the diagnosis of hypertensive nephrosclerosis in African Americans: a report from the African American Study of  Kidney Disease (AASK) Trial. </a:t>
            </a:r>
            <a:r>
              <a:rPr lang="es-ES" altLang="es-ES" sz="2000">
                <a:solidFill>
                  <a:srgbClr val="231F20"/>
                </a:solidFill>
                <a:latin typeface="JansonTextLTStd-Bold"/>
              </a:rPr>
              <a:t>AASK Pilot Study Investigators. Kidney Int. 1997;51:244.</a:t>
            </a:r>
          </a:p>
          <a:p>
            <a:r>
              <a:rPr lang="es-ES" altLang="es-ES" sz="2000">
                <a:solidFill>
                  <a:srgbClr val="231F20"/>
                </a:solidFill>
                <a:latin typeface="JansonTextLTStd-Bold"/>
              </a:rPr>
              <a:t>Meyrier A. </a:t>
            </a:r>
            <a:r>
              <a:rPr lang="es-ES" altLang="es-ES" sz="2000" b="1">
                <a:solidFill>
                  <a:srgbClr val="231F20"/>
                </a:solidFill>
                <a:latin typeface="JansonTextLTStd-Bold"/>
              </a:rPr>
              <a:t>Nephrosclerosis: update on a centenarian.</a:t>
            </a:r>
            <a:r>
              <a:rPr lang="es-ES" altLang="es-ES" sz="2000">
                <a:solidFill>
                  <a:srgbClr val="231F20"/>
                </a:solidFill>
                <a:latin typeface="JansonTextLTStd-Bold"/>
              </a:rPr>
              <a:t> Nephrol Dial Transplant. 2015;30:1833-41.</a:t>
            </a:r>
          </a:p>
          <a:p>
            <a:r>
              <a:rPr lang="es-ES" altLang="es-ES" sz="2000">
                <a:solidFill>
                  <a:srgbClr val="231F20"/>
                </a:solidFill>
                <a:latin typeface="JansonTextLTStd-Bold"/>
              </a:rPr>
              <a:t>Quiroga B, et al. </a:t>
            </a:r>
            <a:r>
              <a:rPr lang="es-ES" altLang="es-ES" sz="2000" b="1">
                <a:solidFill>
                  <a:srgbClr val="231F20"/>
                </a:solidFill>
                <a:latin typeface="JansonTextLTStd-Bold"/>
              </a:rPr>
              <a:t>Nefroangioesclerosis. </a:t>
            </a:r>
            <a:r>
              <a:rPr lang="es-ES" altLang="es-ES" sz="2000">
                <a:solidFill>
                  <a:srgbClr val="231F20"/>
                </a:solidFill>
                <a:latin typeface="JansonTextLTStd-Bold"/>
              </a:rPr>
              <a:t>Medicine. 2019;12(81):4765-71.</a:t>
            </a:r>
          </a:p>
          <a:p>
            <a:r>
              <a:rPr lang="es-ES" altLang="es-ES" sz="2000">
                <a:solidFill>
                  <a:srgbClr val="231F20"/>
                </a:solidFill>
                <a:latin typeface="JansonTextLTStd-Bold"/>
              </a:rPr>
              <a:t>Seccia TM, et al. </a:t>
            </a:r>
            <a:r>
              <a:rPr lang="es-ES" altLang="es-ES" sz="2000" b="1">
                <a:solidFill>
                  <a:srgbClr val="231F20"/>
                </a:solidFill>
                <a:latin typeface="JansonTextLTStd-Bold"/>
              </a:rPr>
              <a:t>Hypertensive nephropathy. </a:t>
            </a:r>
            <a:r>
              <a:rPr lang="es-ES" altLang="es-ES" sz="2000" b="1">
                <a:latin typeface="JansonTextLTStd-Bold"/>
              </a:rPr>
              <a:t> </a:t>
            </a:r>
            <a:r>
              <a:rPr lang="es-ES" altLang="es-ES" sz="2000" b="1">
                <a:solidFill>
                  <a:srgbClr val="231F20"/>
                </a:solidFill>
                <a:latin typeface="JansonTextLTStd-Bold"/>
              </a:rPr>
              <a:t>Moving from classic to emerging pathogenetic mechanisms. </a:t>
            </a:r>
            <a:r>
              <a:rPr lang="es-ES" altLang="es-ES" sz="2000">
                <a:solidFill>
                  <a:srgbClr val="231F20"/>
                </a:solidFill>
                <a:latin typeface="JansonTextLTStd-Bold"/>
              </a:rPr>
              <a:t>J Hypertens. 2017;35:205-12.</a:t>
            </a:r>
          </a:p>
          <a:p>
            <a:r>
              <a:rPr lang="es-ES" altLang="es-ES" sz="2000">
                <a:solidFill>
                  <a:srgbClr val="231F20"/>
                </a:solidFill>
                <a:latin typeface="JansonTextLTStd-Bold"/>
              </a:rPr>
              <a:t>Vaidya PN, </a:t>
            </a:r>
            <a:r>
              <a:rPr lang="pt-BR" altLang="es-ES" sz="2000">
                <a:solidFill>
                  <a:srgbClr val="231F20"/>
                </a:solidFill>
                <a:latin typeface="JansonTextLTStd-Bold"/>
              </a:rPr>
              <a:t>et al. </a:t>
            </a:r>
            <a:r>
              <a:rPr lang="pt-BR" altLang="es-ES" sz="2000" b="1">
                <a:solidFill>
                  <a:srgbClr val="231F20"/>
                </a:solidFill>
                <a:latin typeface="JansonTextLTStd-Bold"/>
              </a:rPr>
              <a:t>Atheroembolic kidney disease. </a:t>
            </a:r>
            <a:r>
              <a:rPr lang="pt-BR" altLang="es-ES" sz="2000">
                <a:solidFill>
                  <a:srgbClr val="231F20"/>
                </a:solidFill>
                <a:latin typeface="JansonTextLTStd-Bold"/>
              </a:rPr>
              <a:t>2021 Apr 7. In: StatPearls [Internet].</a:t>
            </a:r>
            <a:endParaRPr lang="es-ES" altLang="es-ES" sz="2000">
              <a:solidFill>
                <a:srgbClr val="231F20"/>
              </a:solidFill>
              <a:latin typeface="JansonTextLTStd-Bold"/>
            </a:endParaRP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60421"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915480A-378C-4428-9FE4-CB6FAA75D477}" type="slidenum">
              <a:rPr lang="es-ES" altLang="es-ES" sz="1200">
                <a:solidFill>
                  <a:schemeClr val="bg1"/>
                </a:solidFill>
              </a:rPr>
              <a:pPr>
                <a:spcBef>
                  <a:spcPct val="0"/>
                </a:spcBef>
                <a:buFontTx/>
                <a:buNone/>
              </a:pPr>
              <a:t>29</a:t>
            </a:fld>
            <a:endParaRPr lang="es-ES" altLang="es-ES" sz="1200">
              <a:solidFill>
                <a:schemeClr val="bg1"/>
              </a:solidFill>
            </a:endParaRPr>
          </a:p>
        </p:txBody>
      </p:sp>
      <p:pic>
        <p:nvPicPr>
          <p:cNvPr id="60422"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1. NEFROANGIOESCLEROSIS</a:t>
            </a:r>
          </a:p>
        </p:txBody>
      </p:sp>
      <p:sp>
        <p:nvSpPr>
          <p:cNvPr id="7171" name="Marcador de contenido 2"/>
          <p:cNvSpPr>
            <a:spLocks noGrp="1"/>
          </p:cNvSpPr>
          <p:nvPr>
            <p:ph idx="1"/>
          </p:nvPr>
        </p:nvSpPr>
        <p:spPr>
          <a:xfrm>
            <a:off x="395288" y="1268413"/>
            <a:ext cx="8229600" cy="4525962"/>
          </a:xfrm>
        </p:spPr>
        <p:txBody>
          <a:bodyPr/>
          <a:lstStyle/>
          <a:p>
            <a:pPr marL="0" indent="0">
              <a:buFont typeface="Arial" panose="020B0604020202020204" pitchFamily="34" charset="0"/>
              <a:buNone/>
            </a:pPr>
            <a:r>
              <a:rPr lang="es-ES" altLang="es-ES" b="1">
                <a:solidFill>
                  <a:schemeClr val="bg1"/>
                </a:solidFill>
              </a:rPr>
              <a:t>CONCEPTO</a:t>
            </a:r>
          </a:p>
          <a:p>
            <a:pPr marL="0" indent="0" algn="ctr">
              <a:buFont typeface="Arial" panose="020B0604020202020204" pitchFamily="34" charset="0"/>
              <a:buNone/>
            </a:pPr>
            <a:r>
              <a:rPr lang="es-ES" altLang="es-ES">
                <a:solidFill>
                  <a:schemeClr val="bg1"/>
                </a:solidFill>
              </a:rPr>
              <a:t>“La </a:t>
            </a:r>
            <a:r>
              <a:rPr lang="es-ES" altLang="es-ES" b="1">
                <a:solidFill>
                  <a:schemeClr val="bg1"/>
                </a:solidFill>
              </a:rPr>
              <a:t>nefroangioesclerosis </a:t>
            </a:r>
            <a:r>
              <a:rPr lang="es-ES" altLang="es-ES">
                <a:solidFill>
                  <a:schemeClr val="bg1"/>
                </a:solidFill>
              </a:rPr>
              <a:t>o </a:t>
            </a:r>
            <a:r>
              <a:rPr lang="es-ES" altLang="es-ES" b="1">
                <a:solidFill>
                  <a:schemeClr val="bg1"/>
                </a:solidFill>
              </a:rPr>
              <a:t>enfermedad hipertensiva renal </a:t>
            </a:r>
            <a:r>
              <a:rPr lang="es-ES" altLang="es-ES">
                <a:solidFill>
                  <a:schemeClr val="bg1"/>
                </a:solidFill>
              </a:rPr>
              <a:t>es la insuficiencia renal producida por la hipertensión arterial mantenida en el tiempo”.</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7173"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F9DDD82-A308-479F-8AA7-E177EEF5FB2A}" type="slidenum">
              <a:rPr lang="es-ES" altLang="es-ES" sz="1200">
                <a:solidFill>
                  <a:schemeClr val="bg1"/>
                </a:solidFill>
              </a:rPr>
              <a:pPr>
                <a:spcBef>
                  <a:spcPct val="0"/>
                </a:spcBef>
                <a:buFontTx/>
                <a:buNone/>
              </a:pPr>
              <a:t>3</a:t>
            </a:fld>
            <a:endParaRPr lang="es-ES" altLang="es-ES" sz="1200">
              <a:solidFill>
                <a:schemeClr val="bg1"/>
              </a:solidFill>
            </a:endParaRPr>
          </a:p>
        </p:txBody>
      </p:sp>
      <p:pic>
        <p:nvPicPr>
          <p:cNvPr id="7174"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descr="Hypertension - Free medical 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 y="3857625"/>
            <a:ext cx="2725738"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1. NEFROANGIOESCLEROSIS</a:t>
            </a:r>
          </a:p>
        </p:txBody>
      </p:sp>
      <p:sp>
        <p:nvSpPr>
          <p:cNvPr id="9219" name="Marcador de contenido 2"/>
          <p:cNvSpPr>
            <a:spLocks noGrp="1"/>
          </p:cNvSpPr>
          <p:nvPr>
            <p:ph idx="1"/>
          </p:nvPr>
        </p:nvSpPr>
        <p:spPr>
          <a:xfrm>
            <a:off x="395288" y="1268413"/>
            <a:ext cx="8229600" cy="4525962"/>
          </a:xfrm>
        </p:spPr>
        <p:txBody>
          <a:bodyPr/>
          <a:lstStyle/>
          <a:p>
            <a:pPr marL="0" indent="0">
              <a:buFont typeface="Arial" panose="020B0604020202020204" pitchFamily="34" charset="0"/>
              <a:buNone/>
            </a:pPr>
            <a:r>
              <a:rPr lang="es-ES" altLang="es-ES" b="1">
                <a:solidFill>
                  <a:schemeClr val="bg1"/>
                </a:solidFill>
              </a:rPr>
              <a:t>EPIDEMIOLOGÍA</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9221"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5CBB2A-A0EA-4609-BB4E-2D3AB608D505}" type="slidenum">
              <a:rPr lang="es-ES" altLang="es-ES" sz="1200">
                <a:solidFill>
                  <a:schemeClr val="bg1"/>
                </a:solidFill>
              </a:rPr>
              <a:pPr>
                <a:spcBef>
                  <a:spcPct val="0"/>
                </a:spcBef>
                <a:buFontTx/>
                <a:buNone/>
              </a:pPr>
              <a:t>4</a:t>
            </a:fld>
            <a:endParaRPr lang="es-ES" altLang="es-ES" sz="1200">
              <a:solidFill>
                <a:schemeClr val="bg1"/>
              </a:solidFill>
            </a:endParaRPr>
          </a:p>
        </p:txBody>
      </p:sp>
      <p:pic>
        <p:nvPicPr>
          <p:cNvPr id="9222"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Marcador de pie de página 2"/>
          <p:cNvSpPr txBox="1">
            <a:spLocks noChangeArrowheads="1"/>
          </p:cNvSpPr>
          <p:nvPr/>
        </p:nvSpPr>
        <p:spPr bwMode="auto">
          <a:xfrm>
            <a:off x="61913" y="6443663"/>
            <a:ext cx="94646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ES" sz="1800"/>
              <a:t>Saran R, et al. Am J Kidney Dis. 2019;73 (Suppl 1):S1.</a:t>
            </a:r>
          </a:p>
        </p:txBody>
      </p:sp>
      <p:grpSp>
        <p:nvGrpSpPr>
          <p:cNvPr id="9224" name="Grupo 7"/>
          <p:cNvGrpSpPr>
            <a:grpSpLocks/>
          </p:cNvGrpSpPr>
          <p:nvPr/>
        </p:nvGrpSpPr>
        <p:grpSpPr bwMode="auto">
          <a:xfrm>
            <a:off x="684213" y="2005013"/>
            <a:ext cx="8208962" cy="5113337"/>
            <a:chOff x="467544" y="1412776"/>
            <a:chExt cx="8208912" cy="5112568"/>
          </a:xfrm>
        </p:grpSpPr>
        <p:graphicFrame>
          <p:nvGraphicFramePr>
            <p:cNvPr id="9" name="1 Gráfico"/>
            <p:cNvGraphicFramePr/>
            <p:nvPr/>
          </p:nvGraphicFramePr>
          <p:xfrm>
            <a:off x="467544" y="1556792"/>
            <a:ext cx="8208912" cy="4968552"/>
          </p:xfrm>
          <a:graphic>
            <a:graphicData uri="http://schemas.openxmlformats.org/drawingml/2006/chart">
              <c:chart xmlns:c="http://schemas.openxmlformats.org/drawingml/2006/chart" xmlns:r="http://schemas.openxmlformats.org/officeDocument/2006/relationships" r:id="rId4"/>
            </a:graphicData>
          </a:graphic>
        </p:graphicFrame>
        <p:sp>
          <p:nvSpPr>
            <p:cNvPr id="10" name="4 CuadroTexto"/>
            <p:cNvSpPr txBox="1"/>
            <p:nvPr/>
          </p:nvSpPr>
          <p:spPr>
            <a:xfrm>
              <a:off x="4290221" y="3212730"/>
              <a:ext cx="1217605" cy="585699"/>
            </a:xfrm>
            <a:prstGeom prst="rect">
              <a:avLst/>
            </a:prstGeom>
            <a:noFill/>
          </p:spPr>
          <p:txBody>
            <a:bodyPr wrap="none">
              <a:spAutoFit/>
            </a:bodyPr>
            <a:lstStyle/>
            <a:p>
              <a:pPr eaLnBrk="1" fontAlgn="auto" hangingPunct="1">
                <a:spcBef>
                  <a:spcPts val="0"/>
                </a:spcBef>
                <a:spcAft>
                  <a:spcPts val="0"/>
                </a:spcAft>
                <a:defRPr/>
              </a:pPr>
              <a:r>
                <a:rPr lang="es-ES" sz="3200" b="1" kern="0" dirty="0">
                  <a:solidFill>
                    <a:prstClr val="black"/>
                  </a:solidFill>
                </a:rPr>
                <a:t>46.7%</a:t>
              </a:r>
              <a:endParaRPr lang="es-ES" b="1" kern="0" dirty="0">
                <a:solidFill>
                  <a:prstClr val="black"/>
                </a:solidFill>
              </a:endParaRPr>
            </a:p>
          </p:txBody>
        </p:sp>
        <p:sp>
          <p:nvSpPr>
            <p:cNvPr id="11" name="5 CuadroTexto"/>
            <p:cNvSpPr txBox="1"/>
            <p:nvPr/>
          </p:nvSpPr>
          <p:spPr>
            <a:xfrm>
              <a:off x="2051859" y="3852396"/>
              <a:ext cx="1219193" cy="584112"/>
            </a:xfrm>
            <a:prstGeom prst="rect">
              <a:avLst/>
            </a:prstGeom>
            <a:noFill/>
          </p:spPr>
          <p:txBody>
            <a:bodyPr wrap="none">
              <a:spAutoFit/>
            </a:bodyPr>
            <a:lstStyle/>
            <a:p>
              <a:pPr eaLnBrk="1" fontAlgn="auto" hangingPunct="1">
                <a:spcBef>
                  <a:spcPts val="0"/>
                </a:spcBef>
                <a:spcAft>
                  <a:spcPts val="0"/>
                </a:spcAft>
                <a:defRPr/>
              </a:pPr>
              <a:r>
                <a:rPr lang="es-ES" sz="3200" b="1" kern="0" dirty="0">
                  <a:solidFill>
                    <a:prstClr val="black"/>
                  </a:solidFill>
                </a:rPr>
                <a:t>28.0%</a:t>
              </a:r>
              <a:endParaRPr lang="es-ES" b="1" kern="0" dirty="0">
                <a:solidFill>
                  <a:prstClr val="black"/>
                </a:solidFill>
              </a:endParaRPr>
            </a:p>
          </p:txBody>
        </p:sp>
        <p:sp>
          <p:nvSpPr>
            <p:cNvPr id="12" name="6 CuadroTexto"/>
            <p:cNvSpPr txBox="1"/>
            <p:nvPr/>
          </p:nvSpPr>
          <p:spPr>
            <a:xfrm>
              <a:off x="897753" y="2988926"/>
              <a:ext cx="1009644" cy="584112"/>
            </a:xfrm>
            <a:prstGeom prst="rect">
              <a:avLst/>
            </a:prstGeom>
            <a:noFill/>
          </p:spPr>
          <p:txBody>
            <a:bodyPr wrap="none">
              <a:spAutoFit/>
            </a:bodyPr>
            <a:lstStyle/>
            <a:p>
              <a:pPr eaLnBrk="1" fontAlgn="auto" hangingPunct="1">
                <a:spcBef>
                  <a:spcPts val="0"/>
                </a:spcBef>
                <a:spcAft>
                  <a:spcPts val="0"/>
                </a:spcAft>
                <a:defRPr/>
              </a:pPr>
              <a:r>
                <a:rPr lang="es-ES" sz="3200" b="1" kern="0" dirty="0">
                  <a:solidFill>
                    <a:prstClr val="black"/>
                  </a:solidFill>
                </a:rPr>
                <a:t>7.3%</a:t>
              </a:r>
              <a:endParaRPr lang="es-ES" b="1" kern="0" dirty="0">
                <a:solidFill>
                  <a:prstClr val="black"/>
                </a:solidFill>
              </a:endParaRPr>
            </a:p>
          </p:txBody>
        </p:sp>
        <p:sp>
          <p:nvSpPr>
            <p:cNvPr id="13" name="7 CuadroTexto"/>
            <p:cNvSpPr txBox="1"/>
            <p:nvPr/>
          </p:nvSpPr>
          <p:spPr>
            <a:xfrm>
              <a:off x="2267758" y="2420686"/>
              <a:ext cx="1219193" cy="585700"/>
            </a:xfrm>
            <a:prstGeom prst="rect">
              <a:avLst/>
            </a:prstGeom>
            <a:noFill/>
          </p:spPr>
          <p:txBody>
            <a:bodyPr wrap="none">
              <a:spAutoFit/>
            </a:bodyPr>
            <a:lstStyle/>
            <a:p>
              <a:pPr eaLnBrk="1" fontAlgn="auto" hangingPunct="1">
                <a:spcBef>
                  <a:spcPts val="0"/>
                </a:spcBef>
                <a:spcAft>
                  <a:spcPts val="0"/>
                </a:spcAft>
                <a:defRPr/>
              </a:pPr>
              <a:r>
                <a:rPr lang="es-ES" sz="3200" b="1" kern="0" dirty="0">
                  <a:solidFill>
                    <a:prstClr val="black"/>
                  </a:solidFill>
                </a:rPr>
                <a:t>15.2%</a:t>
              </a:r>
              <a:endParaRPr lang="es-ES" b="1" kern="0" dirty="0">
                <a:solidFill>
                  <a:prstClr val="black"/>
                </a:solidFill>
              </a:endParaRPr>
            </a:p>
          </p:txBody>
        </p:sp>
        <p:sp>
          <p:nvSpPr>
            <p:cNvPr id="14" name="9 CuadroTexto"/>
            <p:cNvSpPr txBox="1"/>
            <p:nvPr/>
          </p:nvSpPr>
          <p:spPr>
            <a:xfrm>
              <a:off x="467544" y="2268309"/>
              <a:ext cx="1009644" cy="584112"/>
            </a:xfrm>
            <a:prstGeom prst="rect">
              <a:avLst/>
            </a:prstGeom>
            <a:noFill/>
          </p:spPr>
          <p:txBody>
            <a:bodyPr wrap="none">
              <a:spAutoFit/>
            </a:bodyPr>
            <a:lstStyle/>
            <a:p>
              <a:pPr eaLnBrk="1" fontAlgn="auto" hangingPunct="1">
                <a:spcBef>
                  <a:spcPts val="0"/>
                </a:spcBef>
                <a:spcAft>
                  <a:spcPts val="0"/>
                </a:spcAft>
                <a:defRPr/>
              </a:pPr>
              <a:r>
                <a:rPr lang="es-ES" sz="3200" b="1" kern="0" dirty="0">
                  <a:solidFill>
                    <a:prstClr val="black"/>
                  </a:solidFill>
                </a:rPr>
                <a:t>2.8%</a:t>
              </a:r>
              <a:endParaRPr lang="es-ES" b="1" kern="0" dirty="0">
                <a:solidFill>
                  <a:prstClr val="black"/>
                </a:solidFill>
              </a:endParaRPr>
            </a:p>
          </p:txBody>
        </p:sp>
        <p:sp>
          <p:nvSpPr>
            <p:cNvPr id="15" name="11 CuadroTexto"/>
            <p:cNvSpPr txBox="1"/>
            <p:nvPr/>
          </p:nvSpPr>
          <p:spPr>
            <a:xfrm>
              <a:off x="1399400" y="1412776"/>
              <a:ext cx="6216612" cy="584112"/>
            </a:xfrm>
            <a:prstGeom prst="rect">
              <a:avLst/>
            </a:prstGeom>
            <a:noFill/>
          </p:spPr>
          <p:txBody>
            <a:bodyPr wrap="none">
              <a:spAutoFit/>
            </a:bodyPr>
            <a:lstStyle/>
            <a:p>
              <a:pPr algn="ctr" eaLnBrk="1" fontAlgn="auto" hangingPunct="1">
                <a:spcBef>
                  <a:spcPts val="0"/>
                </a:spcBef>
                <a:spcAft>
                  <a:spcPts val="0"/>
                </a:spcAft>
                <a:defRPr/>
              </a:pPr>
              <a:r>
                <a:rPr lang="es-ES" sz="3200" b="1" kern="0" dirty="0">
                  <a:solidFill>
                    <a:prstClr val="black"/>
                  </a:solidFill>
                </a:rPr>
                <a:t>Causas de inicio de diálisis, E.E.U.U.</a:t>
              </a:r>
            </a:p>
          </p:txBody>
        </p:sp>
      </p:grpSp>
      <p:sp>
        <p:nvSpPr>
          <p:cNvPr id="9225" name="Marcador de pie de página 2"/>
          <p:cNvSpPr txBox="1">
            <a:spLocks noChangeArrowheads="1"/>
          </p:cNvSpPr>
          <p:nvPr/>
        </p:nvSpPr>
        <p:spPr bwMode="auto">
          <a:xfrm>
            <a:off x="-7938" y="6554788"/>
            <a:ext cx="94662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ES" sz="1200">
                <a:solidFill>
                  <a:schemeClr val="bg1"/>
                </a:solidFill>
              </a:rPr>
              <a:t>Saran R, et al. Am J Kidney Dis. 2019;73 (Suppl 1):S1.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1. NEFROANGIOESCLEROSIS</a:t>
            </a:r>
          </a:p>
        </p:txBody>
      </p:sp>
      <p:sp>
        <p:nvSpPr>
          <p:cNvPr id="11267" name="Marcador de contenido 2"/>
          <p:cNvSpPr>
            <a:spLocks noGrp="1"/>
          </p:cNvSpPr>
          <p:nvPr>
            <p:ph idx="1"/>
          </p:nvPr>
        </p:nvSpPr>
        <p:spPr>
          <a:xfrm>
            <a:off x="395288" y="1268413"/>
            <a:ext cx="8229600" cy="4525962"/>
          </a:xfrm>
        </p:spPr>
        <p:txBody>
          <a:bodyPr/>
          <a:lstStyle/>
          <a:p>
            <a:pPr marL="0" indent="0">
              <a:buFont typeface="Arial" panose="020B0604020202020204" pitchFamily="34" charset="0"/>
              <a:buNone/>
            </a:pPr>
            <a:r>
              <a:rPr lang="es-ES" altLang="es-ES" b="1">
                <a:solidFill>
                  <a:schemeClr val="bg1"/>
                </a:solidFill>
              </a:rPr>
              <a:t>FISIOPATOGENIA</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11269"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DDF335-34E1-481F-AA64-BA4D2ED9E5F7}" type="slidenum">
              <a:rPr lang="es-ES" altLang="es-ES" sz="1200">
                <a:solidFill>
                  <a:schemeClr val="bg1"/>
                </a:solidFill>
              </a:rPr>
              <a:pPr>
                <a:spcBef>
                  <a:spcPct val="0"/>
                </a:spcBef>
                <a:buFontTx/>
                <a:buNone/>
              </a:pPr>
              <a:t>5</a:t>
            </a:fld>
            <a:endParaRPr lang="es-ES" altLang="es-ES" sz="1200">
              <a:solidFill>
                <a:schemeClr val="bg1"/>
              </a:solidFill>
            </a:endParaRPr>
          </a:p>
        </p:txBody>
      </p:sp>
      <p:pic>
        <p:nvPicPr>
          <p:cNvPr id="11270"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agen 2" descr="Diagrama&#10;&#10;Descripción generada automá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2073275"/>
            <a:ext cx="8459787" cy="400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Marcador de pie de página 2"/>
          <p:cNvSpPr txBox="1">
            <a:spLocks noChangeArrowheads="1"/>
          </p:cNvSpPr>
          <p:nvPr/>
        </p:nvSpPr>
        <p:spPr bwMode="auto">
          <a:xfrm>
            <a:off x="-7938" y="6554788"/>
            <a:ext cx="94662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ES" sz="1200">
                <a:solidFill>
                  <a:schemeClr val="bg1"/>
                </a:solidFill>
              </a:rPr>
              <a:t>Quiroga B, et al. Medicine. 2019;12(81):4765.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1. NEFROANGIOESCLEROSIS</a:t>
            </a:r>
          </a:p>
        </p:txBody>
      </p:sp>
      <p:sp>
        <p:nvSpPr>
          <p:cNvPr id="7171" name="Marcador de contenido 2"/>
          <p:cNvSpPr>
            <a:spLocks noGrp="1"/>
          </p:cNvSpPr>
          <p:nvPr>
            <p:ph idx="1"/>
          </p:nvPr>
        </p:nvSpPr>
        <p:spPr>
          <a:xfrm>
            <a:off x="395288" y="1268413"/>
            <a:ext cx="8229600" cy="4525962"/>
          </a:xfrm>
        </p:spPr>
        <p:txBody>
          <a:bodyPr/>
          <a:lstStyle/>
          <a:p>
            <a:pPr marL="0" indent="0">
              <a:buFont typeface="Arial" panose="020B0604020202020204" pitchFamily="34" charset="0"/>
              <a:buNone/>
              <a:defRPr/>
            </a:pPr>
            <a:r>
              <a:rPr lang="es-ES" altLang="es-ES" b="1" dirty="0">
                <a:solidFill>
                  <a:schemeClr val="bg1"/>
                </a:solidFill>
              </a:rPr>
              <a:t>CLÍNICA</a:t>
            </a:r>
          </a:p>
          <a:p>
            <a:pPr>
              <a:buFont typeface="Wingdings" panose="05000000000000000000" pitchFamily="2" charset="2"/>
              <a:buChar char="v"/>
              <a:defRPr/>
            </a:pPr>
            <a:endParaRPr lang="es-ES" altLang="es-ES" dirty="0">
              <a:solidFill>
                <a:schemeClr val="bg1"/>
              </a:solidFill>
            </a:endParaRPr>
          </a:p>
          <a:p>
            <a:pPr>
              <a:buFont typeface="Wingdings" panose="05000000000000000000" pitchFamily="2" charset="2"/>
              <a:buChar char="v"/>
              <a:defRPr/>
            </a:pPr>
            <a:r>
              <a:rPr lang="es-ES" altLang="es-ES" dirty="0">
                <a:solidFill>
                  <a:schemeClr val="bg1"/>
                </a:solidFill>
              </a:rPr>
              <a:t>HTA de larga evolución con control irregular.</a:t>
            </a:r>
          </a:p>
          <a:p>
            <a:pPr>
              <a:buFont typeface="Wingdings" panose="05000000000000000000" pitchFamily="2" charset="2"/>
              <a:buChar char="v"/>
              <a:defRPr/>
            </a:pPr>
            <a:r>
              <a:rPr lang="es-ES" altLang="es-ES" dirty="0">
                <a:solidFill>
                  <a:schemeClr val="bg1"/>
                </a:solidFill>
              </a:rPr>
              <a:t>Estigmas de daño vascular a otros niveles.</a:t>
            </a:r>
          </a:p>
          <a:p>
            <a:pPr>
              <a:buFont typeface="Wingdings" panose="05000000000000000000" pitchFamily="2" charset="2"/>
              <a:buChar char="v"/>
              <a:defRPr/>
            </a:pPr>
            <a:endParaRPr lang="es-ES" altLang="es-ES" dirty="0">
              <a:solidFill>
                <a:schemeClr val="bg1"/>
              </a:solidFill>
            </a:endParaRPr>
          </a:p>
          <a:p>
            <a:pPr>
              <a:defRPr/>
            </a:pPr>
            <a:r>
              <a:rPr lang="es-ES" altLang="es-ES" dirty="0">
                <a:solidFill>
                  <a:schemeClr val="bg1"/>
                </a:solidFill>
              </a:rPr>
              <a:t>ERC lentamente progresiva.</a:t>
            </a:r>
          </a:p>
          <a:p>
            <a:pPr>
              <a:defRPr/>
            </a:pPr>
            <a:r>
              <a:rPr lang="es-ES" altLang="es-ES" dirty="0">
                <a:solidFill>
                  <a:schemeClr val="bg1"/>
                </a:solidFill>
              </a:rPr>
              <a:t>Proteinuria negativa o leve (&lt;1 g/día).</a:t>
            </a:r>
          </a:p>
          <a:p>
            <a:pPr>
              <a:defRPr/>
            </a:pPr>
            <a:r>
              <a:rPr lang="es-ES" altLang="es-ES" dirty="0">
                <a:solidFill>
                  <a:schemeClr val="bg1"/>
                </a:solidFill>
              </a:rPr>
              <a:t>Sin datos de daño glomerular primario.</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13317"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005DBD0-99B2-4387-B065-58D61E74CF01}" type="slidenum">
              <a:rPr lang="es-ES" altLang="es-ES" sz="1200">
                <a:solidFill>
                  <a:schemeClr val="bg1"/>
                </a:solidFill>
              </a:rPr>
              <a:pPr>
                <a:spcBef>
                  <a:spcPct val="0"/>
                </a:spcBef>
                <a:buFontTx/>
                <a:buNone/>
              </a:pPr>
              <a:t>6</a:t>
            </a:fld>
            <a:endParaRPr lang="es-ES" altLang="es-ES" sz="1200">
              <a:solidFill>
                <a:schemeClr val="bg1"/>
              </a:solidFill>
            </a:endParaRPr>
          </a:p>
        </p:txBody>
      </p:sp>
      <p:pic>
        <p:nvPicPr>
          <p:cNvPr id="13318"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1. NEFROANGIOESCLEROSIS</a:t>
            </a:r>
          </a:p>
        </p:txBody>
      </p:sp>
      <p:sp>
        <p:nvSpPr>
          <p:cNvPr id="7171" name="Marcador de contenido 2"/>
          <p:cNvSpPr>
            <a:spLocks noGrp="1"/>
          </p:cNvSpPr>
          <p:nvPr>
            <p:ph idx="1"/>
          </p:nvPr>
        </p:nvSpPr>
        <p:spPr>
          <a:xfrm>
            <a:off x="395288" y="1268413"/>
            <a:ext cx="8229600" cy="4525962"/>
          </a:xfrm>
        </p:spPr>
        <p:txBody>
          <a:bodyPr/>
          <a:lstStyle/>
          <a:p>
            <a:pPr marL="0" indent="0">
              <a:buFont typeface="Arial" panose="020B0604020202020204" pitchFamily="34" charset="0"/>
              <a:buNone/>
              <a:defRPr/>
            </a:pPr>
            <a:r>
              <a:rPr lang="es-ES" altLang="es-ES" b="1" dirty="0">
                <a:solidFill>
                  <a:schemeClr val="bg1"/>
                </a:solidFill>
              </a:rPr>
              <a:t>DIAGNÓSTICO</a:t>
            </a:r>
          </a:p>
          <a:p>
            <a:pPr marL="514350" indent="-514350">
              <a:buFont typeface="+mj-lt"/>
              <a:buAutoNum type="arabicPeriod"/>
              <a:defRPr/>
            </a:pPr>
            <a:r>
              <a:rPr lang="es-ES" altLang="es-ES" dirty="0">
                <a:solidFill>
                  <a:schemeClr val="bg1"/>
                </a:solidFill>
              </a:rPr>
              <a:t>Clínica (diagnóstico de exclusión).</a:t>
            </a:r>
          </a:p>
          <a:p>
            <a:pPr marL="514350" indent="-514350">
              <a:buFont typeface="+mj-lt"/>
              <a:buAutoNum type="arabicPeriod"/>
              <a:defRPr/>
            </a:pPr>
            <a:r>
              <a:rPr lang="es-ES" altLang="es-ES" dirty="0">
                <a:solidFill>
                  <a:schemeClr val="bg1"/>
                </a:solidFill>
              </a:rPr>
              <a:t>Factores de riesgo.</a:t>
            </a:r>
          </a:p>
          <a:p>
            <a:pPr marL="514350" indent="-514350">
              <a:buFont typeface="+mj-lt"/>
              <a:buAutoNum type="arabicPeriod"/>
              <a:defRPr/>
            </a:pPr>
            <a:r>
              <a:rPr lang="es-ES" altLang="es-ES" dirty="0">
                <a:solidFill>
                  <a:schemeClr val="bg1"/>
                </a:solidFill>
              </a:rPr>
              <a:t>Ecografía: atrofia renal bilateral.</a:t>
            </a:r>
          </a:p>
          <a:p>
            <a:pPr marL="514350" indent="-514350">
              <a:buFont typeface="+mj-lt"/>
              <a:buAutoNum type="arabicPeriod"/>
              <a:defRPr/>
            </a:pPr>
            <a:r>
              <a:rPr lang="es-ES" altLang="es-ES" dirty="0">
                <a:solidFill>
                  <a:schemeClr val="bg1"/>
                </a:solidFill>
              </a:rPr>
              <a:t>Biopsia (raramente).</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15365"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FAE103-AA1A-4F0C-BE83-02CCD9CDEBA6}" type="slidenum">
              <a:rPr lang="es-ES" altLang="es-ES" sz="1200">
                <a:solidFill>
                  <a:schemeClr val="bg1"/>
                </a:solidFill>
              </a:rPr>
              <a:pPr>
                <a:spcBef>
                  <a:spcPct val="0"/>
                </a:spcBef>
                <a:buFontTx/>
                <a:buNone/>
              </a:pPr>
              <a:t>7</a:t>
            </a:fld>
            <a:endParaRPr lang="es-ES" altLang="es-ES" sz="1200">
              <a:solidFill>
                <a:schemeClr val="bg1"/>
              </a:solidFill>
            </a:endParaRPr>
          </a:p>
        </p:txBody>
      </p:sp>
      <p:pic>
        <p:nvPicPr>
          <p:cNvPr id="15366"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703638"/>
            <a:ext cx="2451100"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1. NEFROANGIOESCLEROSIS</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17412"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EB75C43-D62C-4C0A-BA27-EE00C2FE8ABE}" type="slidenum">
              <a:rPr lang="es-ES" altLang="es-ES" sz="1200">
                <a:solidFill>
                  <a:schemeClr val="bg1"/>
                </a:solidFill>
              </a:rPr>
              <a:pPr>
                <a:spcBef>
                  <a:spcPct val="0"/>
                </a:spcBef>
                <a:buFontTx/>
                <a:buNone/>
              </a:pPr>
              <a:t>8</a:t>
            </a:fld>
            <a:endParaRPr lang="es-ES" altLang="es-ES" sz="1200">
              <a:solidFill>
                <a:schemeClr val="bg1"/>
              </a:solidFill>
            </a:endParaRPr>
          </a:p>
        </p:txBody>
      </p:sp>
      <p:pic>
        <p:nvPicPr>
          <p:cNvPr id="17413"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Marcador de contenido 1"/>
          <p:cNvGraphicFramePr>
            <a:graphicFrameLocks/>
          </p:cNvGraphicFramePr>
          <p:nvPr/>
        </p:nvGraphicFramePr>
        <p:xfrm>
          <a:off x="449263" y="1628775"/>
          <a:ext cx="8299450" cy="3902075"/>
        </p:xfrm>
        <a:graphic>
          <a:graphicData uri="http://schemas.openxmlformats.org/drawingml/2006/table">
            <a:tbl>
              <a:tblPr firstRow="1" bandRow="1">
                <a:tableStyleId>{5C22544A-7EE6-4342-B048-85BDC9FD1C3A}</a:tableStyleId>
              </a:tblPr>
              <a:tblGrid>
                <a:gridCol w="8299450">
                  <a:extLst>
                    <a:ext uri="{9D8B030D-6E8A-4147-A177-3AD203B41FA5}">
                      <a16:colId xmlns:a16="http://schemas.microsoft.com/office/drawing/2014/main" val="20000"/>
                    </a:ext>
                  </a:extLst>
                </a:gridCol>
              </a:tblGrid>
              <a:tr h="457274">
                <a:tc>
                  <a:txBody>
                    <a:bodyPr/>
                    <a:lstStyle/>
                    <a:p>
                      <a:r>
                        <a:rPr lang="es-ES" sz="2400" dirty="0">
                          <a:solidFill>
                            <a:schemeClr val="bg1"/>
                          </a:solidFill>
                        </a:rPr>
                        <a:t>Criterios de sospecha diagnóstica de NAE</a:t>
                      </a:r>
                    </a:p>
                  </a:txBody>
                  <a:tcPr marL="91436" marR="91436" marT="45727" marB="45727">
                    <a:solidFill>
                      <a:schemeClr val="accent1">
                        <a:lumMod val="40000"/>
                        <a:lumOff val="60000"/>
                      </a:schemeClr>
                    </a:solidFill>
                  </a:tcPr>
                </a:tc>
                <a:extLst>
                  <a:ext uri="{0D108BD9-81ED-4DB2-BD59-A6C34878D82A}">
                    <a16:rowId xmlns:a16="http://schemas.microsoft.com/office/drawing/2014/main" val="10000"/>
                  </a:ext>
                </a:extLst>
              </a:tr>
              <a:tr h="3444801">
                <a:tc>
                  <a:txBody>
                    <a:bodyPr/>
                    <a:lstStyle/>
                    <a:p>
                      <a:r>
                        <a:rPr lang="es-ES" sz="2000" kern="1200" dirty="0">
                          <a:solidFill>
                            <a:schemeClr val="dk1"/>
                          </a:solidFill>
                          <a:effectLst/>
                          <a:latin typeface="+mn-lt"/>
                          <a:ea typeface="+mn-ea"/>
                          <a:cs typeface="+mn-cs"/>
                        </a:rPr>
                        <a:t>Raza afroamericana </a:t>
                      </a:r>
                      <a:endParaRPr lang="es-ES" sz="3200" dirty="0"/>
                    </a:p>
                    <a:p>
                      <a:r>
                        <a:rPr lang="es-ES" sz="2000" kern="1200" dirty="0">
                          <a:solidFill>
                            <a:schemeClr val="dk1"/>
                          </a:solidFill>
                          <a:effectLst/>
                          <a:latin typeface="+mn-lt"/>
                          <a:ea typeface="+mn-ea"/>
                          <a:cs typeface="+mn-cs"/>
                        </a:rPr>
                        <a:t>Sexo varón </a:t>
                      </a:r>
                      <a:endParaRPr lang="es-ES" sz="3200" dirty="0"/>
                    </a:p>
                    <a:p>
                      <a:r>
                        <a:rPr lang="es-ES" sz="2000" kern="1200" dirty="0">
                          <a:solidFill>
                            <a:schemeClr val="dk1"/>
                          </a:solidFill>
                          <a:effectLst/>
                          <a:latin typeface="+mn-lt"/>
                          <a:ea typeface="+mn-ea"/>
                          <a:cs typeface="+mn-cs"/>
                        </a:rPr>
                        <a:t>Edad superior a los 60 años </a:t>
                      </a:r>
                      <a:endParaRPr lang="es-ES" sz="3200" dirty="0"/>
                    </a:p>
                    <a:p>
                      <a:r>
                        <a:rPr lang="es-ES" sz="2000" kern="1200" dirty="0">
                          <a:solidFill>
                            <a:schemeClr val="dk1"/>
                          </a:solidFill>
                          <a:effectLst/>
                          <a:latin typeface="+mn-lt"/>
                          <a:ea typeface="+mn-ea"/>
                          <a:cs typeface="+mn-cs"/>
                        </a:rPr>
                        <a:t>Antecedentes familiares de hipertensión arterial y/o nefroangioesclerosis </a:t>
                      </a:r>
                      <a:endParaRPr lang="es-ES" sz="3200" dirty="0"/>
                    </a:p>
                    <a:p>
                      <a:r>
                        <a:rPr lang="es-ES" sz="2000" kern="1200" dirty="0">
                          <a:solidFill>
                            <a:schemeClr val="dk1"/>
                          </a:solidFill>
                          <a:effectLst/>
                          <a:latin typeface="+mn-lt"/>
                          <a:ea typeface="+mn-ea"/>
                          <a:cs typeface="+mn-cs"/>
                        </a:rPr>
                        <a:t>Desarrollo previo de hipertensión arterial </a:t>
                      </a:r>
                      <a:endParaRPr lang="es-ES" sz="3200" dirty="0"/>
                    </a:p>
                    <a:p>
                      <a:r>
                        <a:rPr lang="es-ES" sz="2000" kern="1200" dirty="0">
                          <a:solidFill>
                            <a:schemeClr val="dk1"/>
                          </a:solidFill>
                          <a:effectLst/>
                          <a:latin typeface="+mn-lt"/>
                          <a:ea typeface="+mn-ea"/>
                          <a:cs typeface="+mn-cs"/>
                        </a:rPr>
                        <a:t>Presencia de daño vascular </a:t>
                      </a:r>
                      <a:endParaRPr lang="es-ES" sz="3200" dirty="0"/>
                    </a:p>
                    <a:p>
                      <a:r>
                        <a:rPr lang="es-ES" sz="2000" kern="1200" dirty="0">
                          <a:solidFill>
                            <a:schemeClr val="dk1"/>
                          </a:solidFill>
                          <a:effectLst/>
                          <a:latin typeface="+mn-lt"/>
                          <a:ea typeface="+mn-ea"/>
                          <a:cs typeface="+mn-cs"/>
                        </a:rPr>
                        <a:t>Presencia de hipertrofia de ventrículo izquierdo </a:t>
                      </a:r>
                      <a:endParaRPr lang="es-ES" sz="3200" dirty="0"/>
                    </a:p>
                    <a:p>
                      <a:r>
                        <a:rPr lang="es-ES" sz="2000" kern="1200" dirty="0">
                          <a:solidFill>
                            <a:schemeClr val="dk1"/>
                          </a:solidFill>
                          <a:effectLst/>
                          <a:latin typeface="+mn-lt"/>
                          <a:ea typeface="+mn-ea"/>
                          <a:cs typeface="+mn-cs"/>
                        </a:rPr>
                        <a:t>Presencia de retinopatía hipertensiva </a:t>
                      </a:r>
                      <a:endParaRPr lang="es-ES" sz="3200" dirty="0"/>
                    </a:p>
                    <a:p>
                      <a:r>
                        <a:rPr lang="es-ES" sz="2000" kern="1200" dirty="0">
                          <a:solidFill>
                            <a:schemeClr val="dk1"/>
                          </a:solidFill>
                          <a:effectLst/>
                          <a:latin typeface="+mn-lt"/>
                          <a:ea typeface="+mn-ea"/>
                          <a:cs typeface="+mn-cs"/>
                        </a:rPr>
                        <a:t>Deterioro leve de función renal con mínima proteinuria </a:t>
                      </a:r>
                      <a:endParaRPr lang="es-ES" sz="3200" dirty="0"/>
                    </a:p>
                    <a:p>
                      <a:r>
                        <a:rPr lang="es-ES" sz="2000" kern="1200" dirty="0">
                          <a:solidFill>
                            <a:schemeClr val="dk1"/>
                          </a:solidFill>
                          <a:effectLst/>
                          <a:latin typeface="+mn-lt"/>
                          <a:ea typeface="+mn-ea"/>
                          <a:cs typeface="+mn-cs"/>
                        </a:rPr>
                        <a:t>Ecografía con riñones levemente disminuidos de tamaño de manera simétrica </a:t>
                      </a:r>
                      <a:endParaRPr lang="es-ES" sz="3200" dirty="0"/>
                    </a:p>
                    <a:p>
                      <a:r>
                        <a:rPr lang="es-ES" sz="2000" kern="1200" dirty="0">
                          <a:solidFill>
                            <a:schemeClr val="dk1"/>
                          </a:solidFill>
                          <a:effectLst/>
                          <a:latin typeface="+mn-lt"/>
                          <a:ea typeface="+mn-ea"/>
                          <a:cs typeface="+mn-cs"/>
                        </a:rPr>
                        <a:t>Ausencia de datos de sospecha de otra etiología (diabetes, autoinmunidad)</a:t>
                      </a:r>
                      <a:endParaRPr lang="es-ES" sz="3200" dirty="0">
                        <a:solidFill>
                          <a:schemeClr val="bg1"/>
                        </a:solidFill>
                      </a:endParaRPr>
                    </a:p>
                  </a:txBody>
                  <a:tcPr marL="91436" marR="91436" marT="45727" marB="45727">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17422" name="Marcador de pie de página 2"/>
          <p:cNvSpPr txBox="1">
            <a:spLocks noChangeArrowheads="1"/>
          </p:cNvSpPr>
          <p:nvPr/>
        </p:nvSpPr>
        <p:spPr bwMode="auto">
          <a:xfrm>
            <a:off x="-7938" y="6554788"/>
            <a:ext cx="9466263"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ES" sz="1200">
                <a:solidFill>
                  <a:schemeClr val="bg1"/>
                </a:solidFill>
              </a:rPr>
              <a:t>Quiroga B, et al. Medicine. 2019;12(81):4765.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p:txBody>
          <a:bodyPr/>
          <a:lstStyle/>
          <a:p>
            <a:r>
              <a:rPr lang="es-ES" altLang="es-ES" sz="3600" b="1">
                <a:solidFill>
                  <a:schemeClr val="bg1"/>
                </a:solidFill>
                <a:latin typeface="Arial" panose="020B0604020202020204" pitchFamily="34" charset="0"/>
                <a:cs typeface="Arial" panose="020B0604020202020204" pitchFamily="34" charset="0"/>
              </a:rPr>
              <a:t>1. NEFROANGIOESCLEROSIS</a:t>
            </a:r>
          </a:p>
        </p:txBody>
      </p:sp>
      <p:sp>
        <p:nvSpPr>
          <p:cNvPr id="19459" name="Marcador de contenido 2"/>
          <p:cNvSpPr>
            <a:spLocks noGrp="1"/>
          </p:cNvSpPr>
          <p:nvPr>
            <p:ph idx="1"/>
          </p:nvPr>
        </p:nvSpPr>
        <p:spPr>
          <a:xfrm>
            <a:off x="395288" y="1268413"/>
            <a:ext cx="8229600" cy="4525962"/>
          </a:xfrm>
        </p:spPr>
        <p:txBody>
          <a:bodyPr/>
          <a:lstStyle/>
          <a:p>
            <a:pPr marL="0" indent="0">
              <a:buFont typeface="Arial" panose="020B0604020202020204" pitchFamily="34" charset="0"/>
              <a:buNone/>
            </a:pPr>
            <a:r>
              <a:rPr lang="es-ES" altLang="es-ES" b="1">
                <a:solidFill>
                  <a:schemeClr val="bg1"/>
                </a:solidFill>
              </a:rPr>
              <a:t>ANATOMÍA PATOLÓGICA</a:t>
            </a:r>
          </a:p>
        </p:txBody>
      </p:sp>
      <p:sp>
        <p:nvSpPr>
          <p:cNvPr id="4" name="Marcador de pie de página 3"/>
          <p:cNvSpPr>
            <a:spLocks noGrp="1"/>
          </p:cNvSpPr>
          <p:nvPr>
            <p:ph type="ftr" sz="quarter" idx="11"/>
          </p:nvPr>
        </p:nvSpPr>
        <p:spPr/>
        <p:txBody>
          <a:bodyPr/>
          <a:lstStyle/>
          <a:p>
            <a:pPr>
              <a:defRPr/>
            </a:pPr>
            <a:endParaRPr lang="es-ES" dirty="0">
              <a:solidFill>
                <a:schemeClr val="bg1"/>
              </a:solidFill>
            </a:endParaRPr>
          </a:p>
        </p:txBody>
      </p:sp>
      <p:sp>
        <p:nvSpPr>
          <p:cNvPr id="19461"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17FFDE6-E357-4FC4-B06E-4BF88016B280}" type="slidenum">
              <a:rPr lang="es-ES" altLang="es-ES" sz="1200">
                <a:solidFill>
                  <a:schemeClr val="bg1"/>
                </a:solidFill>
              </a:rPr>
              <a:pPr>
                <a:spcBef>
                  <a:spcPct val="0"/>
                </a:spcBef>
                <a:buFontTx/>
                <a:buNone/>
              </a:pPr>
              <a:t>9</a:t>
            </a:fld>
            <a:endParaRPr lang="es-ES" altLang="es-ES" sz="1200">
              <a:solidFill>
                <a:schemeClr val="bg1"/>
              </a:solidFill>
            </a:endParaRPr>
          </a:p>
        </p:txBody>
      </p:sp>
      <p:pic>
        <p:nvPicPr>
          <p:cNvPr id="19462" name="Picture 12" descr="S.E.N. Nefrología (@SENefrologia) | Twit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0"/>
            <a:ext cx="6794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Imagen 2" descr="Patrón de fondo&#10;&#10;Descripción generada automáticam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175" y="1779588"/>
            <a:ext cx="583565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echa: a la derecha 4"/>
          <p:cNvSpPr/>
          <p:nvPr/>
        </p:nvSpPr>
        <p:spPr>
          <a:xfrm>
            <a:off x="4594225" y="5824538"/>
            <a:ext cx="720725" cy="3603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ES" dirty="0"/>
          </a:p>
        </p:txBody>
      </p:sp>
      <p:sp>
        <p:nvSpPr>
          <p:cNvPr id="10" name="Flecha: a la derecha 9"/>
          <p:cNvSpPr/>
          <p:nvPr/>
        </p:nvSpPr>
        <p:spPr>
          <a:xfrm rot="5400000">
            <a:off x="5816600" y="3054351"/>
            <a:ext cx="719137" cy="360362"/>
          </a:xfrm>
          <a:prstGeom prst="rightArrow">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ES" dirty="0"/>
          </a:p>
        </p:txBody>
      </p:sp>
      <p:sp>
        <p:nvSpPr>
          <p:cNvPr id="19466" name="CuadroTexto 5"/>
          <p:cNvSpPr txBox="1">
            <a:spLocks noChangeArrowheads="1"/>
          </p:cNvSpPr>
          <p:nvPr/>
        </p:nvSpPr>
        <p:spPr bwMode="auto">
          <a:xfrm>
            <a:off x="3089275" y="2819400"/>
            <a:ext cx="490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4800">
                <a:solidFill>
                  <a:schemeClr val="bg1"/>
                </a:solidFill>
              </a:rPr>
              <a:t>*</a:t>
            </a:r>
            <a:endParaRPr lang="es-ES" altLang="es-ES" sz="180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39924</TotalTime>
  <Words>4601</Words>
  <Application>Microsoft Office PowerPoint</Application>
  <PresentationFormat>Presentación en pantalla (4:3)</PresentationFormat>
  <Paragraphs>335</Paragraphs>
  <Slides>29</Slides>
  <Notes>28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Century Gothic</vt:lpstr>
      <vt:lpstr>JansonTextLTStd-Bold</vt:lpstr>
      <vt:lpstr>Wingdings</vt:lpstr>
      <vt:lpstr>Tema de Office</vt:lpstr>
      <vt:lpstr>Presentación de PowerPoint</vt:lpstr>
      <vt:lpstr>ÍNDICE</vt:lpstr>
      <vt:lpstr>1. NEFROANGIOESCLEROSIS</vt:lpstr>
      <vt:lpstr>1. NEFROANGIOESCLEROSIS</vt:lpstr>
      <vt:lpstr>1. NEFROANGIOESCLEROSIS</vt:lpstr>
      <vt:lpstr>1. NEFROANGIOESCLEROSIS</vt:lpstr>
      <vt:lpstr>1. NEFROANGIOESCLEROSIS</vt:lpstr>
      <vt:lpstr>1. NEFROANGIOESCLEROSIS</vt:lpstr>
      <vt:lpstr>1. NEFROANGIOESCLEROSIS</vt:lpstr>
      <vt:lpstr>1. NEFROANGIOESCLEROSIS</vt:lpstr>
      <vt:lpstr>1. NEFROANGIOESCLEROSIS</vt:lpstr>
      <vt:lpstr>2. NEFROPATÍA ISQUÉMICA</vt:lpstr>
      <vt:lpstr>2. NEFROPATÍA ISQUÉMICA</vt:lpstr>
      <vt:lpstr>2. NEFROPATÍA ISQUÉMICA</vt:lpstr>
      <vt:lpstr>2. NEFROPATÍA ISQUÉMICA</vt:lpstr>
      <vt:lpstr>2. NEFROPATÍA ISQUÉMICA</vt:lpstr>
      <vt:lpstr>2. NEFROPATÍA ISQUÉMICA</vt:lpstr>
      <vt:lpstr>2. NEFROPATÍA ISQUÉMICA</vt:lpstr>
      <vt:lpstr>2. NEFROPATÍA ISQUÉMICA</vt:lpstr>
      <vt:lpstr>2. NEFROPATÍA ISQUÉMICA</vt:lpstr>
      <vt:lpstr>2. NEFROPATÍA ISQUÉMICA</vt:lpstr>
      <vt:lpstr>3. ATEROEMBOLISMO</vt:lpstr>
      <vt:lpstr>3. ATEROEMBOLISMO</vt:lpstr>
      <vt:lpstr>3. ATEROEMBOLISMO</vt:lpstr>
      <vt:lpstr>3. ATEROEMBOLISMO</vt:lpstr>
      <vt:lpstr>3. ATEROEMBOLISMO</vt:lpstr>
      <vt:lpstr>3. ATEROEMBOLISMO</vt:lpstr>
      <vt:lpstr>3. ATEROEMBOLISMO</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FRACASO RENAL AGUDO</dc:title>
  <dc:creator>DOC</dc:creator>
  <cp:lastModifiedBy>victor lorenzo sellares</cp:lastModifiedBy>
  <cp:revision>157</cp:revision>
  <dcterms:created xsi:type="dcterms:W3CDTF">2011-10-02T14:24:10Z</dcterms:created>
  <dcterms:modified xsi:type="dcterms:W3CDTF">2022-05-03T12:36:02Z</dcterms:modified>
</cp:coreProperties>
</file>