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  <p:sldMasterId id="2147483674" r:id="rId2"/>
  </p:sldMasterIdLst>
  <p:notesMasterIdLst>
    <p:notesMasterId r:id="rId29"/>
  </p:notesMasterIdLst>
  <p:sldIdLst>
    <p:sldId id="281" r:id="rId3"/>
    <p:sldId id="298" r:id="rId4"/>
    <p:sldId id="282" r:id="rId5"/>
    <p:sldId id="257" r:id="rId6"/>
    <p:sldId id="287" r:id="rId7"/>
    <p:sldId id="259" r:id="rId8"/>
    <p:sldId id="260" r:id="rId9"/>
    <p:sldId id="297" r:id="rId10"/>
    <p:sldId id="262" r:id="rId11"/>
    <p:sldId id="263" r:id="rId12"/>
    <p:sldId id="299" r:id="rId13"/>
    <p:sldId id="289" r:id="rId14"/>
    <p:sldId id="266" r:id="rId15"/>
    <p:sldId id="290" r:id="rId16"/>
    <p:sldId id="268" r:id="rId17"/>
    <p:sldId id="292" r:id="rId18"/>
    <p:sldId id="270" r:id="rId19"/>
    <p:sldId id="271" r:id="rId20"/>
    <p:sldId id="300" r:id="rId21"/>
    <p:sldId id="293" r:id="rId22"/>
    <p:sldId id="274" r:id="rId23"/>
    <p:sldId id="295" r:id="rId24"/>
    <p:sldId id="294" r:id="rId25"/>
    <p:sldId id="278" r:id="rId26"/>
    <p:sldId id="279" r:id="rId27"/>
    <p:sldId id="301" r:id="rId28"/>
  </p:sldIdLst>
  <p:sldSz cx="9144000" cy="5143500" type="screen16x9"/>
  <p:notesSz cx="7559675" cy="106918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780" y="5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ctor lorenzo sellares" userId="cca9b460c6724927" providerId="LiveId" clId="{2BD48684-1F34-4201-A12B-4E19D4176A6C}"/>
    <pc:docChg chg="modSld">
      <pc:chgData name="victor lorenzo sellares" userId="cca9b460c6724927" providerId="LiveId" clId="{2BD48684-1F34-4201-A12B-4E19D4176A6C}" dt="2022-09-21T14:46:24.032" v="0" actId="1036"/>
      <pc:docMkLst>
        <pc:docMk/>
      </pc:docMkLst>
      <pc:sldChg chg="modSp mod">
        <pc:chgData name="victor lorenzo sellares" userId="cca9b460c6724927" providerId="LiveId" clId="{2BD48684-1F34-4201-A12B-4E19D4176A6C}" dt="2022-09-21T14:46:24.032" v="0" actId="1036"/>
        <pc:sldMkLst>
          <pc:docMk/>
          <pc:sldMk cId="1245853773" sldId="282"/>
        </pc:sldMkLst>
        <pc:spChg chg="mod">
          <ac:chgData name="victor lorenzo sellares" userId="cca9b460c6724927" providerId="LiveId" clId="{2BD48684-1F34-4201-A12B-4E19D4176A6C}" dt="2022-09-21T14:46:24.032" v="0" actId="1036"/>
          <ac:spMkLst>
            <pc:docMk/>
            <pc:sldMk cId="1245853773" sldId="282"/>
            <ac:spMk id="7" creationId="{FECCAA73-8C38-05DF-D182-40373BA32DF6}"/>
          </ac:spMkLst>
        </pc:spChg>
      </pc:sldChg>
    </pc:docChg>
  </pc:docChgLst>
  <pc:docChgLst>
    <pc:chgData name="victor lorenzo sellares" userId="cca9b460c6724927" providerId="LiveId" clId="{7D6F5A82-7B79-4C68-958C-B9F362A48F7A}"/>
    <pc:docChg chg="undo custSel delSld modSld">
      <pc:chgData name="victor lorenzo sellares" userId="cca9b460c6724927" providerId="LiveId" clId="{7D6F5A82-7B79-4C68-958C-B9F362A48F7A}" dt="2022-09-05T20:12:15.212" v="203" actId="20577"/>
      <pc:docMkLst>
        <pc:docMk/>
      </pc:docMkLst>
      <pc:sldChg chg="modSp mod">
        <pc:chgData name="victor lorenzo sellares" userId="cca9b460c6724927" providerId="LiveId" clId="{7D6F5A82-7B79-4C68-958C-B9F362A48F7A}" dt="2022-08-29T08:28:03.351" v="3" actId="14100"/>
        <pc:sldMkLst>
          <pc:docMk/>
          <pc:sldMk cId="0" sldId="257"/>
        </pc:sldMkLst>
        <pc:spChg chg="mod">
          <ac:chgData name="victor lorenzo sellares" userId="cca9b460c6724927" providerId="LiveId" clId="{7D6F5A82-7B79-4C68-958C-B9F362A48F7A}" dt="2022-08-29T08:28:03.351" v="3" actId="14100"/>
          <ac:spMkLst>
            <pc:docMk/>
            <pc:sldMk cId="0" sldId="257"/>
            <ac:spMk id="27" creationId="{F55D3C4E-9EBB-006B-78F6-CDF38FCCF3E0}"/>
          </ac:spMkLst>
        </pc:spChg>
        <pc:spChg chg="mod">
          <ac:chgData name="victor lorenzo sellares" userId="cca9b460c6724927" providerId="LiveId" clId="{7D6F5A82-7B79-4C68-958C-B9F362A48F7A}" dt="2022-08-29T08:27:56.842" v="2" actId="1035"/>
          <ac:spMkLst>
            <pc:docMk/>
            <pc:sldMk cId="0" sldId="257"/>
            <ac:spMk id="136" creationId="{00000000-0000-0000-0000-000000000000}"/>
          </ac:spMkLst>
        </pc:spChg>
      </pc:sldChg>
      <pc:sldChg chg="modSp mod">
        <pc:chgData name="victor lorenzo sellares" userId="cca9b460c6724927" providerId="LiveId" clId="{7D6F5A82-7B79-4C68-958C-B9F362A48F7A}" dt="2022-08-29T08:31:20.239" v="49" actId="948"/>
        <pc:sldMkLst>
          <pc:docMk/>
          <pc:sldMk cId="0" sldId="260"/>
        </pc:sldMkLst>
        <pc:spChg chg="mod">
          <ac:chgData name="victor lorenzo sellares" userId="cca9b460c6724927" providerId="LiveId" clId="{7D6F5A82-7B79-4C68-958C-B9F362A48F7A}" dt="2022-08-29T08:31:20.239" v="49" actId="948"/>
          <ac:spMkLst>
            <pc:docMk/>
            <pc:sldMk cId="0" sldId="260"/>
            <ac:spMk id="2" creationId="{CD784E9F-29C4-1F9C-5CB6-0A2110ADC06E}"/>
          </ac:spMkLst>
        </pc:spChg>
      </pc:sldChg>
      <pc:sldChg chg="del">
        <pc:chgData name="victor lorenzo sellares" userId="cca9b460c6724927" providerId="LiveId" clId="{7D6F5A82-7B79-4C68-958C-B9F362A48F7A}" dt="2022-08-29T08:27:34.894" v="0" actId="2696"/>
        <pc:sldMkLst>
          <pc:docMk/>
          <pc:sldMk cId="1346833244" sldId="286"/>
        </pc:sldMkLst>
      </pc:sldChg>
      <pc:sldChg chg="modSp mod">
        <pc:chgData name="victor lorenzo sellares" userId="cca9b460c6724927" providerId="LiveId" clId="{7D6F5A82-7B79-4C68-958C-B9F362A48F7A}" dt="2022-08-29T08:30:55.202" v="48" actId="13926"/>
        <pc:sldMkLst>
          <pc:docMk/>
          <pc:sldMk cId="4259615544" sldId="287"/>
        </pc:sldMkLst>
        <pc:spChg chg="mod">
          <ac:chgData name="victor lorenzo sellares" userId="cca9b460c6724927" providerId="LiveId" clId="{7D6F5A82-7B79-4C68-958C-B9F362A48F7A}" dt="2022-08-29T08:30:55.202" v="48" actId="13926"/>
          <ac:spMkLst>
            <pc:docMk/>
            <pc:sldMk cId="4259615544" sldId="287"/>
            <ac:spMk id="7" creationId="{037453CE-186D-5A21-9EAF-DD455D05123C}"/>
          </ac:spMkLst>
        </pc:spChg>
      </pc:sldChg>
      <pc:sldChg chg="delSp modSp mod">
        <pc:chgData name="victor lorenzo sellares" userId="cca9b460c6724927" providerId="LiveId" clId="{7D6F5A82-7B79-4C68-958C-B9F362A48F7A}" dt="2022-08-29T09:01:08.684" v="130" actId="6549"/>
        <pc:sldMkLst>
          <pc:docMk/>
          <pc:sldMk cId="282025583" sldId="289"/>
        </pc:sldMkLst>
        <pc:spChg chg="del">
          <ac:chgData name="victor lorenzo sellares" userId="cca9b460c6724927" providerId="LiveId" clId="{7D6F5A82-7B79-4C68-958C-B9F362A48F7A}" dt="2022-08-29T09:00:22.924" v="118" actId="478"/>
          <ac:spMkLst>
            <pc:docMk/>
            <pc:sldMk cId="282025583" sldId="289"/>
            <ac:spMk id="2" creationId="{26135557-BA02-A70D-DB01-2F0D8313F742}"/>
          </ac:spMkLst>
        </pc:spChg>
        <pc:spChg chg="mod">
          <ac:chgData name="victor lorenzo sellares" userId="cca9b460c6724927" providerId="LiveId" clId="{7D6F5A82-7B79-4C68-958C-B9F362A48F7A}" dt="2022-08-29T09:01:08.684" v="130" actId="6549"/>
          <ac:spMkLst>
            <pc:docMk/>
            <pc:sldMk cId="282025583" sldId="289"/>
            <ac:spMk id="4" creationId="{C9D667FC-176C-E92C-35F7-1B211F517C84}"/>
          </ac:spMkLst>
        </pc:spChg>
        <pc:spChg chg="mod">
          <ac:chgData name="victor lorenzo sellares" userId="cca9b460c6724927" providerId="LiveId" clId="{7D6F5A82-7B79-4C68-958C-B9F362A48F7A}" dt="2022-08-29T09:00:28.207" v="120" actId="6549"/>
          <ac:spMkLst>
            <pc:docMk/>
            <pc:sldMk cId="282025583" sldId="289"/>
            <ac:spMk id="7" creationId="{037453CE-186D-5A21-9EAF-DD455D05123C}"/>
          </ac:spMkLst>
        </pc:spChg>
      </pc:sldChg>
      <pc:sldChg chg="addSp delSp modSp mod">
        <pc:chgData name="victor lorenzo sellares" userId="cca9b460c6724927" providerId="LiveId" clId="{7D6F5A82-7B79-4C68-958C-B9F362A48F7A}" dt="2022-08-29T09:02:00.823" v="138" actId="1076"/>
        <pc:sldMkLst>
          <pc:docMk/>
          <pc:sldMk cId="1767800582" sldId="290"/>
        </pc:sldMkLst>
        <pc:spChg chg="del">
          <ac:chgData name="victor lorenzo sellares" userId="cca9b460c6724927" providerId="LiveId" clId="{7D6F5A82-7B79-4C68-958C-B9F362A48F7A}" dt="2022-08-29T09:01:51.599" v="135" actId="478"/>
          <ac:spMkLst>
            <pc:docMk/>
            <pc:sldMk cId="1767800582" sldId="290"/>
            <ac:spMk id="2" creationId="{26135557-BA02-A70D-DB01-2F0D8313F742}"/>
          </ac:spMkLst>
        </pc:spChg>
        <pc:spChg chg="del">
          <ac:chgData name="victor lorenzo sellares" userId="cca9b460c6724927" providerId="LiveId" clId="{7D6F5A82-7B79-4C68-958C-B9F362A48F7A}" dt="2022-08-29T09:01:54.324" v="136" actId="478"/>
          <ac:spMkLst>
            <pc:docMk/>
            <pc:sldMk cId="1767800582" sldId="290"/>
            <ac:spMk id="3" creationId="{51D3BF65-91CA-70E8-282D-5483BB17740B}"/>
          </ac:spMkLst>
        </pc:spChg>
        <pc:spChg chg="add mod">
          <ac:chgData name="victor lorenzo sellares" userId="cca9b460c6724927" providerId="LiveId" clId="{7D6F5A82-7B79-4C68-958C-B9F362A48F7A}" dt="2022-08-29T09:02:00.823" v="138" actId="1076"/>
          <ac:spMkLst>
            <pc:docMk/>
            <pc:sldMk cId="1767800582" sldId="290"/>
            <ac:spMk id="4" creationId="{809689A7-D752-CF61-5E12-1FF2B3B5767C}"/>
          </ac:spMkLst>
        </pc:spChg>
        <pc:spChg chg="mod">
          <ac:chgData name="victor lorenzo sellares" userId="cca9b460c6724927" providerId="LiveId" clId="{7D6F5A82-7B79-4C68-958C-B9F362A48F7A}" dt="2022-08-29T09:01:57.693" v="137" actId="6549"/>
          <ac:spMkLst>
            <pc:docMk/>
            <pc:sldMk cId="1767800582" sldId="290"/>
            <ac:spMk id="7" creationId="{037453CE-186D-5A21-9EAF-DD455D05123C}"/>
          </ac:spMkLst>
        </pc:spChg>
      </pc:sldChg>
      <pc:sldChg chg="addSp delSp modSp mod">
        <pc:chgData name="victor lorenzo sellares" userId="cca9b460c6724927" providerId="LiveId" clId="{7D6F5A82-7B79-4C68-958C-B9F362A48F7A}" dt="2022-08-29T09:02:34.895" v="143" actId="6549"/>
        <pc:sldMkLst>
          <pc:docMk/>
          <pc:sldMk cId="1152603819" sldId="292"/>
        </pc:sldMkLst>
        <pc:spChg chg="del">
          <ac:chgData name="victor lorenzo sellares" userId="cca9b460c6724927" providerId="LiveId" clId="{7D6F5A82-7B79-4C68-958C-B9F362A48F7A}" dt="2022-08-29T09:02:17.224" v="139" actId="478"/>
          <ac:spMkLst>
            <pc:docMk/>
            <pc:sldMk cId="1152603819" sldId="292"/>
            <ac:spMk id="2" creationId="{26135557-BA02-A70D-DB01-2F0D8313F742}"/>
          </ac:spMkLst>
        </pc:spChg>
        <pc:spChg chg="del">
          <ac:chgData name="victor lorenzo sellares" userId="cca9b460c6724927" providerId="LiveId" clId="{7D6F5A82-7B79-4C68-958C-B9F362A48F7A}" dt="2022-08-29T09:02:32.044" v="142" actId="478"/>
          <ac:spMkLst>
            <pc:docMk/>
            <pc:sldMk cId="1152603819" sldId="292"/>
            <ac:spMk id="3" creationId="{4EA599B4-D05A-09B9-BF55-97151F57ACE8}"/>
          </ac:spMkLst>
        </pc:spChg>
        <pc:spChg chg="add mod">
          <ac:chgData name="victor lorenzo sellares" userId="cca9b460c6724927" providerId="LiveId" clId="{7D6F5A82-7B79-4C68-958C-B9F362A48F7A}" dt="2022-08-29T09:02:28.834" v="141" actId="6549"/>
          <ac:spMkLst>
            <pc:docMk/>
            <pc:sldMk cId="1152603819" sldId="292"/>
            <ac:spMk id="4" creationId="{2FAD5B21-E417-F6F1-E796-6DD7083A2561}"/>
          </ac:spMkLst>
        </pc:spChg>
        <pc:spChg chg="mod">
          <ac:chgData name="victor lorenzo sellares" userId="cca9b460c6724927" providerId="LiveId" clId="{7D6F5A82-7B79-4C68-958C-B9F362A48F7A}" dt="2022-08-29T09:02:34.895" v="143" actId="6549"/>
          <ac:spMkLst>
            <pc:docMk/>
            <pc:sldMk cId="1152603819" sldId="292"/>
            <ac:spMk id="7" creationId="{037453CE-186D-5A21-9EAF-DD455D05123C}"/>
          </ac:spMkLst>
        </pc:spChg>
      </pc:sldChg>
      <pc:sldChg chg="delSp modSp mod">
        <pc:chgData name="victor lorenzo sellares" userId="cca9b460c6724927" providerId="LiveId" clId="{7D6F5A82-7B79-4C68-958C-B9F362A48F7A}" dt="2022-08-29T09:04:10.994" v="183" actId="1035"/>
        <pc:sldMkLst>
          <pc:docMk/>
          <pc:sldMk cId="837332398" sldId="293"/>
        </pc:sldMkLst>
        <pc:spChg chg="mod">
          <ac:chgData name="victor lorenzo sellares" userId="cca9b460c6724927" providerId="LiveId" clId="{7D6F5A82-7B79-4C68-958C-B9F362A48F7A}" dt="2022-08-29T09:03:45.548" v="172" actId="947"/>
          <ac:spMkLst>
            <pc:docMk/>
            <pc:sldMk cId="837332398" sldId="293"/>
            <ac:spMk id="2" creationId="{D07E31E2-ECBE-ECD9-D96C-904060AFDBE4}"/>
          </ac:spMkLst>
        </pc:spChg>
        <pc:spChg chg="mod">
          <ac:chgData name="victor lorenzo sellares" userId="cca9b460c6724927" providerId="LiveId" clId="{7D6F5A82-7B79-4C68-958C-B9F362A48F7A}" dt="2022-08-29T09:03:54.871" v="174" actId="6549"/>
          <ac:spMkLst>
            <pc:docMk/>
            <pc:sldMk cId="837332398" sldId="293"/>
            <ac:spMk id="3" creationId="{0F7D6C06-321B-9BFC-B7FB-2176A2E10D67}"/>
          </ac:spMkLst>
        </pc:spChg>
        <pc:spChg chg="del">
          <ac:chgData name="victor lorenzo sellares" userId="cca9b460c6724927" providerId="LiveId" clId="{7D6F5A82-7B79-4C68-958C-B9F362A48F7A}" dt="2022-08-29T09:03:51.008" v="173" actId="478"/>
          <ac:spMkLst>
            <pc:docMk/>
            <pc:sldMk cId="837332398" sldId="293"/>
            <ac:spMk id="5" creationId="{2CDC8F9D-C210-7745-66FF-427D3D4D2469}"/>
          </ac:spMkLst>
        </pc:spChg>
        <pc:spChg chg="mod">
          <ac:chgData name="victor lorenzo sellares" userId="cca9b460c6724927" providerId="LiveId" clId="{7D6F5A82-7B79-4C68-958C-B9F362A48F7A}" dt="2022-08-29T09:04:02.607" v="179" actId="1035"/>
          <ac:spMkLst>
            <pc:docMk/>
            <pc:sldMk cId="837332398" sldId="293"/>
            <ac:spMk id="8" creationId="{A041D271-6238-704B-B82A-1DB2EB9199A1}"/>
          </ac:spMkLst>
        </pc:spChg>
        <pc:spChg chg="mod">
          <ac:chgData name="victor lorenzo sellares" userId="cca9b460c6724927" providerId="LiveId" clId="{7D6F5A82-7B79-4C68-958C-B9F362A48F7A}" dt="2022-08-29T09:04:07.930" v="181" actId="1037"/>
          <ac:spMkLst>
            <pc:docMk/>
            <pc:sldMk cId="837332398" sldId="293"/>
            <ac:spMk id="10" creationId="{71B41943-95B5-D208-EA75-8B8D9AD38BDC}"/>
          </ac:spMkLst>
        </pc:spChg>
        <pc:spChg chg="mod">
          <ac:chgData name="victor lorenzo sellares" userId="cca9b460c6724927" providerId="LiveId" clId="{7D6F5A82-7B79-4C68-958C-B9F362A48F7A}" dt="2022-08-29T09:04:10.994" v="183" actId="1035"/>
          <ac:spMkLst>
            <pc:docMk/>
            <pc:sldMk cId="837332398" sldId="293"/>
            <ac:spMk id="12" creationId="{12E65EAB-CC99-A63A-BCCC-018912CCF105}"/>
          </ac:spMkLst>
        </pc:spChg>
      </pc:sldChg>
      <pc:sldChg chg="addSp delSp modSp mod">
        <pc:chgData name="victor lorenzo sellares" userId="cca9b460c6724927" providerId="LiveId" clId="{7D6F5A82-7B79-4C68-958C-B9F362A48F7A}" dt="2022-08-29T09:04:43.279" v="197" actId="1076"/>
        <pc:sldMkLst>
          <pc:docMk/>
          <pc:sldMk cId="2583148791" sldId="295"/>
        </pc:sldMkLst>
        <pc:spChg chg="del">
          <ac:chgData name="victor lorenzo sellares" userId="cca9b460c6724927" providerId="LiveId" clId="{7D6F5A82-7B79-4C68-958C-B9F362A48F7A}" dt="2022-08-29T09:04:35.778" v="195" actId="478"/>
          <ac:spMkLst>
            <pc:docMk/>
            <pc:sldMk cId="2583148791" sldId="295"/>
            <ac:spMk id="2" creationId="{B2BA1418-A717-1FFB-E818-B00255D9F3B3}"/>
          </ac:spMkLst>
        </pc:spChg>
        <pc:spChg chg="mod">
          <ac:chgData name="victor lorenzo sellares" userId="cca9b460c6724927" providerId="LiveId" clId="{7D6F5A82-7B79-4C68-958C-B9F362A48F7A}" dt="2022-08-29T09:04:39.093" v="196" actId="6549"/>
          <ac:spMkLst>
            <pc:docMk/>
            <pc:sldMk cId="2583148791" sldId="295"/>
            <ac:spMk id="3" creationId="{5AF3E6DC-68B0-DA9C-BFD2-C84612F8EA83}"/>
          </ac:spMkLst>
        </pc:spChg>
        <pc:spChg chg="del">
          <ac:chgData name="victor lorenzo sellares" userId="cca9b460c6724927" providerId="LiveId" clId="{7D6F5A82-7B79-4C68-958C-B9F362A48F7A}" dt="2022-08-29T09:04:35.778" v="195" actId="478"/>
          <ac:spMkLst>
            <pc:docMk/>
            <pc:sldMk cId="2583148791" sldId="295"/>
            <ac:spMk id="4" creationId="{DD1C7196-98BB-CF77-A34A-F0EB626E495E}"/>
          </ac:spMkLst>
        </pc:spChg>
        <pc:spChg chg="add mod">
          <ac:chgData name="victor lorenzo sellares" userId="cca9b460c6724927" providerId="LiveId" clId="{7D6F5A82-7B79-4C68-958C-B9F362A48F7A}" dt="2022-08-29T09:04:43.279" v="197" actId="1076"/>
          <ac:spMkLst>
            <pc:docMk/>
            <pc:sldMk cId="2583148791" sldId="295"/>
            <ac:spMk id="6" creationId="{2621E4C3-EB2B-B5AC-0849-D051CA055B6D}"/>
          </ac:spMkLst>
        </pc:spChg>
      </pc:sldChg>
      <pc:sldChg chg="del">
        <pc:chgData name="victor lorenzo sellares" userId="cca9b460c6724927" providerId="LiveId" clId="{7D6F5A82-7B79-4C68-958C-B9F362A48F7A}" dt="2022-08-29T08:27:34.894" v="0" actId="2696"/>
        <pc:sldMkLst>
          <pc:docMk/>
          <pc:sldMk cId="918750923" sldId="296"/>
        </pc:sldMkLst>
      </pc:sldChg>
      <pc:sldChg chg="addSp delSp modSp mod">
        <pc:chgData name="victor lorenzo sellares" userId="cca9b460c6724927" providerId="LiveId" clId="{7D6F5A82-7B79-4C68-958C-B9F362A48F7A}" dt="2022-08-29T08:35:42.144" v="102" actId="14100"/>
        <pc:sldMkLst>
          <pc:docMk/>
          <pc:sldMk cId="101161740" sldId="297"/>
        </pc:sldMkLst>
        <pc:spChg chg="add del mod">
          <ac:chgData name="victor lorenzo sellares" userId="cca9b460c6724927" providerId="LiveId" clId="{7D6F5A82-7B79-4C68-958C-B9F362A48F7A}" dt="2022-08-29T08:35:33.642" v="97" actId="478"/>
          <ac:spMkLst>
            <pc:docMk/>
            <pc:sldMk cId="101161740" sldId="297"/>
            <ac:spMk id="2" creationId="{26135557-BA02-A70D-DB01-2F0D8313F742}"/>
          </ac:spMkLst>
        </pc:spChg>
        <pc:spChg chg="add del mod">
          <ac:chgData name="victor lorenzo sellares" userId="cca9b460c6724927" providerId="LiveId" clId="{7D6F5A82-7B79-4C68-958C-B9F362A48F7A}" dt="2022-08-29T08:33:29.587" v="60"/>
          <ac:spMkLst>
            <pc:docMk/>
            <pc:sldMk cId="101161740" sldId="297"/>
            <ac:spMk id="4" creationId="{AA00E3F2-AFFA-D2F1-F233-E1826596A566}"/>
          </ac:spMkLst>
        </pc:spChg>
        <pc:spChg chg="add mod">
          <ac:chgData name="victor lorenzo sellares" userId="cca9b460c6724927" providerId="LiveId" clId="{7D6F5A82-7B79-4C68-958C-B9F362A48F7A}" dt="2022-08-29T08:35:42.144" v="102" actId="14100"/>
          <ac:spMkLst>
            <pc:docMk/>
            <pc:sldMk cId="101161740" sldId="297"/>
            <ac:spMk id="6" creationId="{AD977CB4-8576-2C16-6DE7-9532BA98BAE8}"/>
          </ac:spMkLst>
        </pc:spChg>
        <pc:spChg chg="mod">
          <ac:chgData name="victor lorenzo sellares" userId="cca9b460c6724927" providerId="LiveId" clId="{7D6F5A82-7B79-4C68-958C-B9F362A48F7A}" dt="2022-08-29T08:34:24.853" v="90" actId="6549"/>
          <ac:spMkLst>
            <pc:docMk/>
            <pc:sldMk cId="101161740" sldId="297"/>
            <ac:spMk id="7" creationId="{037453CE-186D-5A21-9EAF-DD455D05123C}"/>
          </ac:spMkLst>
        </pc:spChg>
        <pc:graphicFrameChg chg="add del mod modGraphic">
          <ac:chgData name="victor lorenzo sellares" userId="cca9b460c6724927" providerId="LiveId" clId="{7D6F5A82-7B79-4C68-958C-B9F362A48F7A}" dt="2022-08-29T08:34:40.528" v="91" actId="478"/>
          <ac:graphicFrameMkLst>
            <pc:docMk/>
            <pc:sldMk cId="101161740" sldId="297"/>
            <ac:graphicFrameMk id="3" creationId="{5A927F4A-F829-5DB0-F1F7-FB4726029684}"/>
          </ac:graphicFrameMkLst>
        </pc:graphicFrameChg>
      </pc:sldChg>
      <pc:sldChg chg="modSp mod">
        <pc:chgData name="victor lorenzo sellares" userId="cca9b460c6724927" providerId="LiveId" clId="{7D6F5A82-7B79-4C68-958C-B9F362A48F7A}" dt="2022-09-05T20:12:15.212" v="203" actId="20577"/>
        <pc:sldMkLst>
          <pc:docMk/>
          <pc:sldMk cId="849015679" sldId="298"/>
        </pc:sldMkLst>
        <pc:spChg chg="mod">
          <ac:chgData name="victor lorenzo sellares" userId="cca9b460c6724927" providerId="LiveId" clId="{7D6F5A82-7B79-4C68-958C-B9F362A48F7A}" dt="2022-09-05T20:12:15.212" v="203" actId="20577"/>
          <ac:spMkLst>
            <pc:docMk/>
            <pc:sldMk cId="849015679" sldId="298"/>
            <ac:spMk id="3" creationId="{2C6A984A-622D-845F-9920-4D9C53D9273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838AE9-773D-439B-95BF-33B8E2010F7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694982-E549-4386-BD14-E5E818992EC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0119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694982-E549-4386-BD14-E5E818992ECD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7368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69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75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76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07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13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14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s-ES" sz="4400" b="0" strike="noStrike" spc="-1">
                <a:latin typeface="Arial"/>
              </a:rPr>
              <a:t>Pulse para editar el formato del texto de título</a:t>
            </a: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3200" b="0" strike="noStrike" spc="-1">
                <a:latin typeface="Arial"/>
              </a:rPr>
              <a:t>Pulse para editar el formato de esquema del texto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800" b="0" strike="noStrike" spc="-1"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strike="noStrike" spc="-1"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000" b="0" strike="noStrike" spc="-1"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s-ES" sz="4400" b="0" strike="noStrike" spc="-1">
                <a:latin typeface="Arial"/>
              </a:rPr>
              <a:t>Pulse para editar el formato del texto de título</a:t>
            </a: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3200" b="0" strike="noStrike" spc="-1">
                <a:latin typeface="Arial"/>
              </a:rPr>
              <a:t>Pulse para editar el formato de esquema del texto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800" b="0" strike="noStrike" spc="-1"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strike="noStrike" spc="-1"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000" b="0" strike="noStrike" spc="-1"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s://www.nefrologiaaldia.org/es-articulo-nefropatia-por-cambios-minimos-429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E50D8242-C105-4388-B045-D9472AD31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464" y="58189"/>
            <a:ext cx="1107281" cy="860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2" descr="C:\Users\victor\OneDrive\NEFROLOGIA AL DIA\DOMINIO\Dossier\Icono NAD.jpg">
            <a:extLst>
              <a:ext uri="{FF2B5EF4-FFF2-40B4-BE49-F238E27FC236}">
                <a16:creationId xmlns:a16="http://schemas.microsoft.com/office/drawing/2014/main" id="{571B981C-7C77-4DF0-9EC7-2B4FF0EF87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5" y="182165"/>
            <a:ext cx="1403747" cy="489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8 Rectángulo">
            <a:extLst>
              <a:ext uri="{FF2B5EF4-FFF2-40B4-BE49-F238E27FC236}">
                <a16:creationId xmlns:a16="http://schemas.microsoft.com/office/drawing/2014/main" id="{7F5B5D1A-9B7A-43B6-970D-80C8951D0A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446" y="190657"/>
            <a:ext cx="584835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3000" b="1" dirty="0">
                <a:solidFill>
                  <a:srgbClr val="0000FF"/>
                </a:solidFill>
              </a:rPr>
              <a:t>ATLAS DE HISTOPATOLOGÍA RENAL</a:t>
            </a:r>
          </a:p>
        </p:txBody>
      </p:sp>
      <p:cxnSp>
        <p:nvCxnSpPr>
          <p:cNvPr id="7" name="10 Conector recto">
            <a:extLst>
              <a:ext uri="{FF2B5EF4-FFF2-40B4-BE49-F238E27FC236}">
                <a16:creationId xmlns:a16="http://schemas.microsoft.com/office/drawing/2014/main" id="{1BC8A7DA-92C5-47AB-9B08-23DA173C6048}"/>
              </a:ext>
            </a:extLst>
          </p:cNvPr>
          <p:cNvCxnSpPr>
            <a:cxnSpLocks/>
          </p:cNvCxnSpPr>
          <p:nvPr/>
        </p:nvCxnSpPr>
        <p:spPr>
          <a:xfrm>
            <a:off x="687454" y="1077814"/>
            <a:ext cx="759332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8" name="CuadroTexto 7">
            <a:extLst>
              <a:ext uri="{FF2B5EF4-FFF2-40B4-BE49-F238E27FC236}">
                <a16:creationId xmlns:a16="http://schemas.microsoft.com/office/drawing/2014/main" id="{2C3DFE92-6DA5-4104-9E93-2EA893E62B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9606"/>
            <a:ext cx="2416969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050" u="sng">
                <a:solidFill>
                  <a:srgbClr val="0000FF"/>
                </a:solidFill>
                <a:latin typeface="Arial" panose="020B0604020202020204" pitchFamily="34" charset="0"/>
              </a:rPr>
              <a:t>  http://www.nefrologiaaldia.org</a:t>
            </a:r>
          </a:p>
        </p:txBody>
      </p:sp>
      <p:sp>
        <p:nvSpPr>
          <p:cNvPr id="8" name="8 Rectángulo">
            <a:extLst>
              <a:ext uri="{FF2B5EF4-FFF2-40B4-BE49-F238E27FC236}">
                <a16:creationId xmlns:a16="http://schemas.microsoft.com/office/drawing/2014/main" id="{08B34EF1-F3D3-4D23-8010-5B954988CF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7110" y="1359323"/>
            <a:ext cx="556436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s-E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Trasplante renal: Rechazo celular y n</a:t>
            </a:r>
            <a:r>
              <a:rPr lang="es-E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efropatía </a:t>
            </a:r>
            <a:r>
              <a:rPr lang="es-E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 </a:t>
            </a:r>
            <a:r>
              <a:rPr lang="es-E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Poliomavirus</a:t>
            </a:r>
            <a:endParaRPr lang="es-ES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576C8A9-2E6B-48D4-A026-946853714AE3}"/>
              </a:ext>
            </a:extLst>
          </p:cNvPr>
          <p:cNvSpPr txBox="1"/>
          <p:nvPr/>
        </p:nvSpPr>
        <p:spPr>
          <a:xfrm>
            <a:off x="3617128" y="3890456"/>
            <a:ext cx="3412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Enlace temario Nefrología al Día</a:t>
            </a:r>
            <a:endParaRPr lang="es-ES" sz="135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3ED242B-0CDD-4033-B218-8601377F6B0C}"/>
              </a:ext>
            </a:extLst>
          </p:cNvPr>
          <p:cNvSpPr txBox="1"/>
          <p:nvPr/>
        </p:nvSpPr>
        <p:spPr>
          <a:xfrm>
            <a:off x="3615353" y="4602750"/>
            <a:ext cx="4572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35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Nefropatía por Cambios mínimos | Nefrología al día (nefrologiaaldia.org)</a:t>
            </a:r>
            <a:endParaRPr lang="es-ES" sz="13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3AC7BD31-861A-4066-8CF3-8BD3C0DA0869}"/>
              </a:ext>
            </a:extLst>
          </p:cNvPr>
          <p:cNvGrpSpPr/>
          <p:nvPr/>
        </p:nvGrpSpPr>
        <p:grpSpPr>
          <a:xfrm>
            <a:off x="160873" y="1486311"/>
            <a:ext cx="3131225" cy="3082709"/>
            <a:chOff x="96669" y="1773929"/>
            <a:chExt cx="4174966" cy="4110278"/>
          </a:xfrm>
        </p:grpSpPr>
        <p:pic>
          <p:nvPicPr>
            <p:cNvPr id="3079" name="Imagen 10">
              <a:extLst>
                <a:ext uri="{FF2B5EF4-FFF2-40B4-BE49-F238E27FC236}">
                  <a16:creationId xmlns:a16="http://schemas.microsoft.com/office/drawing/2014/main" id="{475D4968-3561-4C83-A279-FEFE1DC6E3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018" y="1773929"/>
              <a:ext cx="3868269" cy="4060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Elipse 2">
              <a:extLst>
                <a:ext uri="{FF2B5EF4-FFF2-40B4-BE49-F238E27FC236}">
                  <a16:creationId xmlns:a16="http://schemas.microsoft.com/office/drawing/2014/main" id="{1965E927-C237-4C04-9E21-712AEF2E0ED4}"/>
                </a:ext>
              </a:extLst>
            </p:cNvPr>
            <p:cNvSpPr/>
            <p:nvPr/>
          </p:nvSpPr>
          <p:spPr>
            <a:xfrm rot="5400000">
              <a:off x="154067" y="1766640"/>
              <a:ext cx="4060169" cy="417496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35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F4D45A9-40C6-40D9-9A47-237A180C8D01}"/>
              </a:ext>
            </a:extLst>
          </p:cNvPr>
          <p:cNvSpPr txBox="1"/>
          <p:nvPr/>
        </p:nvSpPr>
        <p:spPr>
          <a:xfrm>
            <a:off x="3751102" y="2623555"/>
            <a:ext cx="43005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>
                <a:latin typeface="Times New Roman" panose="02020603050405020304" pitchFamily="18" charset="0"/>
                <a:cs typeface="Times New Roman" panose="02020603050405020304" pitchFamily="18" charset="0"/>
              </a:rPr>
              <a:t>Autores</a:t>
            </a:r>
          </a:p>
          <a:p>
            <a:r>
              <a:rPr lang="es-E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Soledad García-Cuerva</a:t>
            </a:r>
          </a:p>
          <a:p>
            <a:r>
              <a:rPr lang="es-E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Fundación Puigvert. </a:t>
            </a:r>
            <a:r>
              <a:rPr lang="es-E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Barcelona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66;p20"/>
          <p:cNvPicPr/>
          <p:nvPr/>
        </p:nvPicPr>
        <p:blipFill>
          <a:blip r:embed="rId2" cstate="print"/>
          <a:stretch/>
        </p:blipFill>
        <p:spPr>
          <a:xfrm>
            <a:off x="611560" y="771550"/>
            <a:ext cx="5477120" cy="4320480"/>
          </a:xfrm>
          <a:prstGeom prst="rect">
            <a:avLst/>
          </a:prstGeom>
          <a:ln w="9360">
            <a:solidFill>
              <a:schemeClr val="dk1"/>
            </a:solidFill>
            <a:round/>
          </a:ln>
        </p:spPr>
      </p:pic>
      <p:sp>
        <p:nvSpPr>
          <p:cNvPr id="192" name="CustomShape 1"/>
          <p:cNvSpPr/>
          <p:nvPr/>
        </p:nvSpPr>
        <p:spPr>
          <a:xfrm>
            <a:off x="5233607" y="4658690"/>
            <a:ext cx="695796" cy="3462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91440" rIns="90000" bIns="9144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1050" b="1" strike="noStrike" spc="-1">
                <a:solidFill>
                  <a:srgbClr val="000000"/>
                </a:solidFill>
                <a:latin typeface="Open Sans"/>
                <a:ea typeface="Open Sans"/>
              </a:rPr>
              <a:t>PLATA</a:t>
            </a:r>
            <a:endParaRPr lang="es-ES" sz="1050" b="1" strike="noStrike" spc="-1">
              <a:latin typeface="Arial"/>
            </a:endParaRPr>
          </a:p>
        </p:txBody>
      </p:sp>
      <p:sp>
        <p:nvSpPr>
          <p:cNvPr id="193" name="CustomShape 2"/>
          <p:cNvSpPr/>
          <p:nvPr/>
        </p:nvSpPr>
        <p:spPr>
          <a:xfrm>
            <a:off x="6413520" y="1038790"/>
            <a:ext cx="2305800" cy="6924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91440" rIns="90000" bIns="9144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ES" sz="1100" b="1" strike="noStrike" spc="-1">
                <a:solidFill>
                  <a:srgbClr val="000000"/>
                </a:solidFill>
                <a:latin typeface="Open Sans"/>
                <a:ea typeface="Open Sans"/>
              </a:rPr>
              <a:t>t3. Tubulitis con destrucción tubular y formación de granuloma</a:t>
            </a:r>
            <a:endParaRPr lang="es-ES" sz="1100" b="1" strike="noStrike" spc="-1">
              <a:latin typeface="Arial"/>
            </a:endParaRPr>
          </a:p>
        </p:txBody>
      </p:sp>
      <p:sp>
        <p:nvSpPr>
          <p:cNvPr id="196" name="CustomShape 5"/>
          <p:cNvSpPr/>
          <p:nvPr/>
        </p:nvSpPr>
        <p:spPr>
          <a:xfrm>
            <a:off x="6413520" y="4144637"/>
            <a:ext cx="1467720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ES" sz="1100" b="1" strike="noStrike" spc="-1">
                <a:solidFill>
                  <a:srgbClr val="000000"/>
                </a:solidFill>
                <a:latin typeface="Open Sans"/>
                <a:ea typeface="Open Sans"/>
              </a:rPr>
              <a:t>Tubulitis en área de inflamación</a:t>
            </a:r>
            <a:endParaRPr lang="es-ES" sz="1100" b="1" strike="noStrike" spc="-1">
              <a:latin typeface="Arial"/>
            </a:endParaRPr>
          </a:p>
        </p:txBody>
      </p:sp>
      <p:sp>
        <p:nvSpPr>
          <p:cNvPr id="198" name="CustomShape 7"/>
          <p:cNvSpPr/>
          <p:nvPr/>
        </p:nvSpPr>
        <p:spPr>
          <a:xfrm>
            <a:off x="6709476" y="2471191"/>
            <a:ext cx="2006760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91440" rIns="90000" bIns="9144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ES" sz="1100" b="1" strike="noStrike" spc="-1">
                <a:solidFill>
                  <a:srgbClr val="000000"/>
                </a:solidFill>
                <a:latin typeface="Open Sans"/>
                <a:ea typeface="Open Sans"/>
              </a:rPr>
              <a:t>Pérdida de continuidad de la membrana basal</a:t>
            </a:r>
            <a:endParaRPr lang="es-ES" sz="1100" b="1" strike="noStrike" spc="-1">
              <a:latin typeface="Arial"/>
            </a:endParaRPr>
          </a:p>
        </p:txBody>
      </p:sp>
      <p:sp>
        <p:nvSpPr>
          <p:cNvPr id="199" name="CustomShape 8"/>
          <p:cNvSpPr/>
          <p:nvPr/>
        </p:nvSpPr>
        <p:spPr>
          <a:xfrm>
            <a:off x="2690967" y="1058733"/>
            <a:ext cx="128880" cy="1577160"/>
          </a:xfrm>
          <a:prstGeom prst="rightBrace">
            <a:avLst>
              <a:gd name="adj1" fmla="val 50000"/>
              <a:gd name="adj2" fmla="val 50000"/>
            </a:avLst>
          </a:prstGeom>
          <a:noFill/>
          <a:ln w="28575">
            <a:solidFill>
              <a:schemeClr val="dk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0" name="CustomShape 9"/>
          <p:cNvSpPr/>
          <p:nvPr/>
        </p:nvSpPr>
        <p:spPr>
          <a:xfrm>
            <a:off x="2109776" y="2983510"/>
            <a:ext cx="806040" cy="471960"/>
          </a:xfrm>
          <a:prstGeom prst="rect">
            <a:avLst/>
          </a:prstGeom>
          <a:noFill/>
          <a:ln w="28575">
            <a:solidFill>
              <a:schemeClr val="dk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1" name="CustomShape 10"/>
          <p:cNvSpPr/>
          <p:nvPr/>
        </p:nvSpPr>
        <p:spPr>
          <a:xfrm>
            <a:off x="195992" y="32886"/>
            <a:ext cx="5609664" cy="7386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91440" rIns="90000" bIns="91440">
            <a:spAutoFit/>
          </a:bodyPr>
          <a:lstStyle/>
          <a:p>
            <a:pPr>
              <a:lnSpc>
                <a:spcPct val="100000"/>
              </a:lnSpc>
            </a:pPr>
            <a:r>
              <a:rPr lang="es-ES" b="1" spc="-1">
                <a:solidFill>
                  <a:srgbClr val="0000FF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RECHAZO AGUDO MEDIADO POR CÉLULAS T</a:t>
            </a:r>
          </a:p>
          <a:p>
            <a:pPr>
              <a:lnSpc>
                <a:spcPct val="100000"/>
              </a:lnSpc>
            </a:pPr>
            <a:r>
              <a:rPr lang="es-ES" b="1" u="sng" spc="-1">
                <a:solidFill>
                  <a:srgbClr val="0000FF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Grado IB</a:t>
            </a:r>
          </a:p>
        </p:txBody>
      </p:sp>
      <p:sp>
        <p:nvSpPr>
          <p:cNvPr id="4" name="CustomShape 10">
            <a:extLst>
              <a:ext uri="{FF2B5EF4-FFF2-40B4-BE49-F238E27FC236}">
                <a16:creationId xmlns:a16="http://schemas.microsoft.com/office/drawing/2014/main" id="{248C0539-CA0E-D72C-C69C-FD1D43794F33}"/>
              </a:ext>
            </a:extLst>
          </p:cNvPr>
          <p:cNvSpPr/>
          <p:nvPr/>
        </p:nvSpPr>
        <p:spPr>
          <a:xfrm rot="5102270" flipH="1">
            <a:off x="4692685" y="-163242"/>
            <a:ext cx="133778" cy="3713004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CustomShape 10">
            <a:extLst>
              <a:ext uri="{FF2B5EF4-FFF2-40B4-BE49-F238E27FC236}">
                <a16:creationId xmlns:a16="http://schemas.microsoft.com/office/drawing/2014/main" id="{4B0A7E70-43C5-0999-9A9C-4061E4D12929}"/>
              </a:ext>
            </a:extLst>
          </p:cNvPr>
          <p:cNvSpPr/>
          <p:nvPr/>
        </p:nvSpPr>
        <p:spPr>
          <a:xfrm rot="5102270" flipH="1">
            <a:off x="4814308" y="1035966"/>
            <a:ext cx="125878" cy="3803991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CustomShape 10">
            <a:extLst>
              <a:ext uri="{FF2B5EF4-FFF2-40B4-BE49-F238E27FC236}">
                <a16:creationId xmlns:a16="http://schemas.microsoft.com/office/drawing/2014/main" id="{B30D6387-6389-8EA5-F595-59D7AD459EE1}"/>
              </a:ext>
            </a:extLst>
          </p:cNvPr>
          <p:cNvSpPr/>
          <p:nvPr/>
        </p:nvSpPr>
        <p:spPr>
          <a:xfrm rot="5979970" flipH="1">
            <a:off x="3920608" y="1415613"/>
            <a:ext cx="108000" cy="5030907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181;p21"/>
          <p:cNvPicPr/>
          <p:nvPr/>
        </p:nvPicPr>
        <p:blipFill>
          <a:blip r:embed="rId2" cstate="print"/>
          <a:srcRect l="8735"/>
          <a:stretch/>
        </p:blipFill>
        <p:spPr>
          <a:xfrm>
            <a:off x="3324600" y="137880"/>
            <a:ext cx="2494080" cy="1933560"/>
          </a:xfrm>
          <a:prstGeom prst="rect">
            <a:avLst/>
          </a:prstGeom>
          <a:ln w="9360">
            <a:solidFill>
              <a:schemeClr val="dk1"/>
            </a:solidFill>
            <a:round/>
          </a:ln>
        </p:spPr>
      </p:pic>
      <p:pic>
        <p:nvPicPr>
          <p:cNvPr id="203" name="Google Shape;182;p21"/>
          <p:cNvPicPr/>
          <p:nvPr/>
        </p:nvPicPr>
        <p:blipFill>
          <a:blip r:embed="rId3" cstate="print"/>
          <a:srcRect r="4048" b="844"/>
          <a:stretch/>
        </p:blipFill>
        <p:spPr>
          <a:xfrm rot="10800000">
            <a:off x="541080" y="137880"/>
            <a:ext cx="2494800" cy="1933560"/>
          </a:xfrm>
          <a:prstGeom prst="rect">
            <a:avLst/>
          </a:prstGeom>
          <a:ln w="9360">
            <a:solidFill>
              <a:schemeClr val="dk1"/>
            </a:solidFill>
            <a:round/>
          </a:ln>
        </p:spPr>
      </p:pic>
      <p:sp>
        <p:nvSpPr>
          <p:cNvPr id="204" name="CustomShape 1"/>
          <p:cNvSpPr/>
          <p:nvPr/>
        </p:nvSpPr>
        <p:spPr>
          <a:xfrm>
            <a:off x="5256000" y="1855080"/>
            <a:ext cx="8013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ES" sz="800" b="0" strike="noStrike" spc="-1">
                <a:solidFill>
                  <a:srgbClr val="000000"/>
                </a:solidFill>
                <a:latin typeface="Open Sans"/>
                <a:ea typeface="Open Sans"/>
              </a:rPr>
              <a:t>PLATA</a:t>
            </a:r>
            <a:endParaRPr lang="es-ES" sz="800" b="0" strike="noStrike" spc="-1">
              <a:latin typeface="Arial"/>
            </a:endParaRPr>
          </a:p>
        </p:txBody>
      </p:sp>
      <p:sp>
        <p:nvSpPr>
          <p:cNvPr id="205" name="CustomShape 2"/>
          <p:cNvSpPr/>
          <p:nvPr/>
        </p:nvSpPr>
        <p:spPr>
          <a:xfrm>
            <a:off x="495360" y="4329720"/>
            <a:ext cx="1973160" cy="399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06" name="Google Shape;185;p21"/>
          <p:cNvPicPr/>
          <p:nvPr/>
        </p:nvPicPr>
        <p:blipFill>
          <a:blip r:embed="rId4" cstate="print"/>
          <a:stretch/>
        </p:blipFill>
        <p:spPr>
          <a:xfrm>
            <a:off x="6058800" y="127440"/>
            <a:ext cx="2494080" cy="1932480"/>
          </a:xfrm>
          <a:prstGeom prst="rect">
            <a:avLst/>
          </a:prstGeom>
          <a:ln w="9360">
            <a:solidFill>
              <a:schemeClr val="dk1"/>
            </a:solidFill>
            <a:round/>
          </a:ln>
        </p:spPr>
      </p:pic>
      <p:sp>
        <p:nvSpPr>
          <p:cNvPr id="207" name="CustomShape 3"/>
          <p:cNvSpPr/>
          <p:nvPr/>
        </p:nvSpPr>
        <p:spPr>
          <a:xfrm>
            <a:off x="2708280" y="1857600"/>
            <a:ext cx="4521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800" b="0" strike="noStrike" spc="-1">
                <a:solidFill>
                  <a:srgbClr val="000000"/>
                </a:solidFill>
                <a:latin typeface="Open Sans"/>
                <a:ea typeface="Open Sans"/>
              </a:rPr>
              <a:t>H&amp;E</a:t>
            </a:r>
            <a:endParaRPr lang="es-ES" sz="800" b="0" strike="noStrike" spc="-1">
              <a:latin typeface="Arial"/>
            </a:endParaRPr>
          </a:p>
        </p:txBody>
      </p:sp>
      <p:sp>
        <p:nvSpPr>
          <p:cNvPr id="208" name="CustomShape 4"/>
          <p:cNvSpPr/>
          <p:nvPr/>
        </p:nvSpPr>
        <p:spPr>
          <a:xfrm>
            <a:off x="8183880" y="1828800"/>
            <a:ext cx="565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800" b="0" strike="noStrike" spc="-1">
                <a:solidFill>
                  <a:srgbClr val="000000"/>
                </a:solidFill>
                <a:latin typeface="Open Sans"/>
                <a:ea typeface="Open Sans"/>
              </a:rPr>
              <a:t>H&amp;E</a:t>
            </a:r>
            <a:endParaRPr lang="es-ES" sz="800" b="0" strike="noStrike" spc="-1">
              <a:latin typeface="Arial"/>
            </a:endParaRPr>
          </a:p>
        </p:txBody>
      </p:sp>
      <p:sp>
        <p:nvSpPr>
          <p:cNvPr id="209" name="CustomShape 5"/>
          <p:cNvSpPr/>
          <p:nvPr/>
        </p:nvSpPr>
        <p:spPr>
          <a:xfrm>
            <a:off x="452880" y="2103840"/>
            <a:ext cx="7392600" cy="33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ES" sz="1000" b="1" strike="noStrike" spc="-1">
                <a:solidFill>
                  <a:srgbClr val="000000"/>
                </a:solidFill>
                <a:latin typeface="Open Sans"/>
                <a:ea typeface="Open Sans"/>
              </a:rPr>
              <a:t>RECHAZO AGUDO MEDIADO POR CÉLULAS T, GRADO IA (i2/i3 + t2)</a:t>
            </a:r>
            <a:endParaRPr lang="es-ES" sz="1000" b="0" strike="noStrike" spc="-1">
              <a:latin typeface="Arial"/>
            </a:endParaRPr>
          </a:p>
        </p:txBody>
      </p:sp>
      <p:pic>
        <p:nvPicPr>
          <p:cNvPr id="210" name="Google Shape;189;p21"/>
          <p:cNvPicPr/>
          <p:nvPr/>
        </p:nvPicPr>
        <p:blipFill>
          <a:blip r:embed="rId5" cstate="print"/>
          <a:srcRect r="4048" b="844"/>
          <a:stretch/>
        </p:blipFill>
        <p:spPr>
          <a:xfrm rot="5400000">
            <a:off x="268560" y="2727360"/>
            <a:ext cx="2364120" cy="1832040"/>
          </a:xfrm>
          <a:prstGeom prst="rect">
            <a:avLst/>
          </a:prstGeom>
          <a:ln w="9360">
            <a:solidFill>
              <a:schemeClr val="dk1"/>
            </a:solidFill>
            <a:round/>
          </a:ln>
        </p:spPr>
      </p:pic>
      <p:pic>
        <p:nvPicPr>
          <p:cNvPr id="211" name="Google Shape;190;p21"/>
          <p:cNvPicPr/>
          <p:nvPr/>
        </p:nvPicPr>
        <p:blipFill>
          <a:blip r:embed="rId6" cstate="print"/>
          <a:srcRect l="8735"/>
          <a:stretch/>
        </p:blipFill>
        <p:spPr>
          <a:xfrm rot="16200000">
            <a:off x="2322000" y="2728440"/>
            <a:ext cx="2364480" cy="1831680"/>
          </a:xfrm>
          <a:prstGeom prst="rect">
            <a:avLst/>
          </a:prstGeom>
          <a:ln w="9360">
            <a:solidFill>
              <a:schemeClr val="dk1"/>
            </a:solidFill>
            <a:round/>
          </a:ln>
        </p:spPr>
      </p:pic>
      <p:pic>
        <p:nvPicPr>
          <p:cNvPr id="212" name="Google Shape;191;p21"/>
          <p:cNvPicPr/>
          <p:nvPr/>
        </p:nvPicPr>
        <p:blipFill>
          <a:blip r:embed="rId7" cstate="print"/>
          <a:stretch/>
        </p:blipFill>
        <p:spPr>
          <a:xfrm rot="16200000">
            <a:off x="4375800" y="2719080"/>
            <a:ext cx="2364480" cy="1831680"/>
          </a:xfrm>
          <a:prstGeom prst="rect">
            <a:avLst/>
          </a:prstGeom>
          <a:ln w="9360">
            <a:solidFill>
              <a:schemeClr val="dk1"/>
            </a:solidFill>
            <a:round/>
          </a:ln>
        </p:spPr>
      </p:pic>
      <p:pic>
        <p:nvPicPr>
          <p:cNvPr id="213" name="Google Shape;192;p21"/>
          <p:cNvPicPr/>
          <p:nvPr/>
        </p:nvPicPr>
        <p:blipFill>
          <a:blip r:embed="rId8" cstate="print"/>
          <a:stretch/>
        </p:blipFill>
        <p:spPr>
          <a:xfrm rot="5400000">
            <a:off x="6429960" y="2718360"/>
            <a:ext cx="2364480" cy="1831680"/>
          </a:xfrm>
          <a:prstGeom prst="rect">
            <a:avLst/>
          </a:prstGeom>
          <a:ln w="9360">
            <a:solidFill>
              <a:schemeClr val="dk1"/>
            </a:solidFill>
            <a:round/>
          </a:ln>
        </p:spPr>
      </p:pic>
      <p:sp>
        <p:nvSpPr>
          <p:cNvPr id="214" name="CustomShape 6"/>
          <p:cNvSpPr/>
          <p:nvPr/>
        </p:nvSpPr>
        <p:spPr>
          <a:xfrm>
            <a:off x="1261080" y="4845240"/>
            <a:ext cx="5701680" cy="48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ES" sz="1000" b="1" strike="noStrike" spc="-1">
                <a:solidFill>
                  <a:srgbClr val="000000"/>
                </a:solidFill>
                <a:latin typeface="Open Sans"/>
                <a:ea typeface="Open Sans"/>
              </a:rPr>
              <a:t>RECHAZO AGUDO MEDIADO POR CÉLULAS T, GRADO IB (i2/i3 + t3)</a:t>
            </a:r>
            <a:endParaRPr lang="es-E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000" b="0" strike="noStrike" spc="-1">
              <a:latin typeface="Arial"/>
            </a:endParaRPr>
          </a:p>
        </p:txBody>
      </p:sp>
      <p:sp>
        <p:nvSpPr>
          <p:cNvPr id="215" name="CustomShape 7"/>
          <p:cNvSpPr/>
          <p:nvPr/>
        </p:nvSpPr>
        <p:spPr>
          <a:xfrm>
            <a:off x="2058840" y="4617720"/>
            <a:ext cx="4521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800" b="0" strike="noStrike" spc="-1">
                <a:solidFill>
                  <a:srgbClr val="000000"/>
                </a:solidFill>
                <a:latin typeface="Open Sans"/>
                <a:ea typeface="Open Sans"/>
              </a:rPr>
              <a:t>H&amp;E</a:t>
            </a:r>
            <a:endParaRPr lang="es-ES" sz="800" b="0" strike="noStrike" spc="-1">
              <a:latin typeface="Arial"/>
            </a:endParaRPr>
          </a:p>
        </p:txBody>
      </p:sp>
      <p:sp>
        <p:nvSpPr>
          <p:cNvPr id="216" name="CustomShape 8"/>
          <p:cNvSpPr/>
          <p:nvPr/>
        </p:nvSpPr>
        <p:spPr>
          <a:xfrm>
            <a:off x="4767840" y="4589280"/>
            <a:ext cx="29991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ES" sz="800" b="0" strike="noStrike" spc="-1">
                <a:solidFill>
                  <a:srgbClr val="000000"/>
                </a:solidFill>
                <a:latin typeface="Open Sans"/>
                <a:ea typeface="Open Sans"/>
              </a:rPr>
              <a:t>PLATA</a:t>
            </a:r>
            <a:endParaRPr lang="es-ES" sz="800" b="0" strike="noStrike" spc="-1">
              <a:latin typeface="Arial"/>
            </a:endParaRPr>
          </a:p>
        </p:txBody>
      </p:sp>
      <p:sp>
        <p:nvSpPr>
          <p:cNvPr id="217" name="CustomShape 9"/>
          <p:cNvSpPr/>
          <p:nvPr/>
        </p:nvSpPr>
        <p:spPr>
          <a:xfrm>
            <a:off x="3871440" y="4589280"/>
            <a:ext cx="61308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ES" sz="800" b="0" strike="noStrike" spc="-1">
                <a:solidFill>
                  <a:srgbClr val="000000"/>
                </a:solidFill>
                <a:latin typeface="Open Sans"/>
                <a:ea typeface="Open Sans"/>
              </a:rPr>
              <a:t>PLATA</a:t>
            </a:r>
            <a:endParaRPr lang="es-ES" sz="800" b="0" strike="noStrike" spc="-1">
              <a:latin typeface="Arial"/>
            </a:endParaRPr>
          </a:p>
        </p:txBody>
      </p:sp>
      <p:sp>
        <p:nvSpPr>
          <p:cNvPr id="218" name="CustomShape 10"/>
          <p:cNvSpPr/>
          <p:nvPr/>
        </p:nvSpPr>
        <p:spPr>
          <a:xfrm>
            <a:off x="6855480" y="4589280"/>
            <a:ext cx="29991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ES" sz="800" b="0" strike="noStrike" spc="-1">
                <a:solidFill>
                  <a:srgbClr val="000000"/>
                </a:solidFill>
                <a:latin typeface="Open Sans"/>
                <a:ea typeface="Open Sans"/>
              </a:rPr>
              <a:t>PLATA</a:t>
            </a:r>
            <a:endParaRPr lang="es-ES" sz="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037453CE-186D-5A21-9EAF-DD455D05123C}"/>
              </a:ext>
            </a:extLst>
          </p:cNvPr>
          <p:cNvSpPr txBox="1"/>
          <p:nvPr/>
        </p:nvSpPr>
        <p:spPr>
          <a:xfrm>
            <a:off x="472014" y="1373498"/>
            <a:ext cx="8092160" cy="872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i="0">
                <a:latin typeface="Arial "/>
              </a:rPr>
              <a:t>Leve a moderada arteritis intimal (v1), con o sin inflamación intersticial y/o tubulitis</a:t>
            </a:r>
            <a:endParaRPr lang="en-US" baseline="30000">
              <a:latin typeface="Cambria" panose="02040503050406030204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9D667FC-176C-E92C-35F7-1B211F517C84}"/>
              </a:ext>
            </a:extLst>
          </p:cNvPr>
          <p:cNvSpPr txBox="1"/>
          <p:nvPr/>
        </p:nvSpPr>
        <p:spPr>
          <a:xfrm>
            <a:off x="472014" y="267494"/>
            <a:ext cx="77003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b="1" spc="-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CATEGORÍA  4: </a:t>
            </a:r>
            <a:r>
              <a:rPr lang="es-ES" sz="2400" b="1" spc="-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TCMR agudo. Grado IIA</a:t>
            </a:r>
          </a:p>
        </p:txBody>
      </p:sp>
    </p:spTree>
    <p:extLst>
      <p:ext uri="{BB962C8B-B14F-4D97-AF65-F5344CB8AC3E}">
        <p14:creationId xmlns:p14="http://schemas.microsoft.com/office/powerpoint/2010/main" val="2820255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10;p23"/>
          <p:cNvPicPr/>
          <p:nvPr/>
        </p:nvPicPr>
        <p:blipFill>
          <a:blip r:embed="rId2" cstate="print"/>
          <a:srcRect t="7520" b="10452"/>
          <a:stretch/>
        </p:blipFill>
        <p:spPr>
          <a:xfrm>
            <a:off x="1043608" y="1208911"/>
            <a:ext cx="5588280" cy="3437640"/>
          </a:xfrm>
          <a:prstGeom prst="rect">
            <a:avLst/>
          </a:prstGeom>
          <a:ln w="9360">
            <a:solidFill>
              <a:schemeClr val="dk1"/>
            </a:solidFill>
            <a:round/>
          </a:ln>
        </p:spPr>
      </p:pic>
      <p:sp>
        <p:nvSpPr>
          <p:cNvPr id="224" name="CustomShape 1"/>
          <p:cNvSpPr/>
          <p:nvPr/>
        </p:nvSpPr>
        <p:spPr>
          <a:xfrm>
            <a:off x="4474408" y="2157871"/>
            <a:ext cx="225720" cy="22572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5" name="CustomShape 2"/>
          <p:cNvSpPr/>
          <p:nvPr/>
        </p:nvSpPr>
        <p:spPr>
          <a:xfrm>
            <a:off x="4992448" y="2250031"/>
            <a:ext cx="268200" cy="22572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8" name="CustomShape 5"/>
          <p:cNvSpPr/>
          <p:nvPr/>
        </p:nvSpPr>
        <p:spPr>
          <a:xfrm>
            <a:off x="4700848" y="757831"/>
            <a:ext cx="1343520" cy="33855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ES" sz="1000" b="1" strike="noStrike" spc="-1">
                <a:solidFill>
                  <a:srgbClr val="000000"/>
                </a:solidFill>
                <a:latin typeface="Open Sans"/>
                <a:ea typeface="Open Sans"/>
              </a:rPr>
              <a:t>Célula Endotelial</a:t>
            </a:r>
            <a:endParaRPr lang="es-ES" sz="1000" b="1" strike="noStrike" spc="-1">
              <a:latin typeface="Arial"/>
            </a:endParaRPr>
          </a:p>
        </p:txBody>
      </p:sp>
      <p:sp>
        <p:nvSpPr>
          <p:cNvPr id="229" name="CustomShape 6"/>
          <p:cNvSpPr/>
          <p:nvPr/>
        </p:nvSpPr>
        <p:spPr>
          <a:xfrm>
            <a:off x="4474408" y="3024751"/>
            <a:ext cx="614880" cy="33804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0" name="CustomShape 7"/>
          <p:cNvSpPr/>
          <p:nvPr/>
        </p:nvSpPr>
        <p:spPr>
          <a:xfrm>
            <a:off x="2394328" y="3304111"/>
            <a:ext cx="792000" cy="650160"/>
          </a:xfrm>
          <a:prstGeom prst="ellipse">
            <a:avLst/>
          </a:prstGeom>
          <a:noFill/>
          <a:ln w="1908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3" name="CustomShape 10"/>
          <p:cNvSpPr/>
          <p:nvPr/>
        </p:nvSpPr>
        <p:spPr>
          <a:xfrm>
            <a:off x="2677880" y="4775949"/>
            <a:ext cx="2999160" cy="33855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ES" sz="1000" b="1" strike="noStrike" spc="-1">
                <a:solidFill>
                  <a:srgbClr val="000000"/>
                </a:solidFill>
                <a:latin typeface="Open Sans"/>
                <a:ea typeface="Open Sans"/>
              </a:rPr>
              <a:t>Linfocitos subendoteliales</a:t>
            </a:r>
            <a:endParaRPr lang="es-ES" sz="1000" b="1" strike="noStrike" spc="-1">
              <a:latin typeface="Arial"/>
            </a:endParaRPr>
          </a:p>
        </p:txBody>
      </p:sp>
      <p:sp>
        <p:nvSpPr>
          <p:cNvPr id="234" name="CustomShape 11"/>
          <p:cNvSpPr/>
          <p:nvPr/>
        </p:nvSpPr>
        <p:spPr>
          <a:xfrm rot="10800000" flipH="1">
            <a:off x="1556608" y="3383311"/>
            <a:ext cx="140760" cy="657360"/>
          </a:xfrm>
          <a:prstGeom prst="leftBrace">
            <a:avLst>
              <a:gd name="adj1" fmla="val 50000"/>
              <a:gd name="adj2" fmla="val 46242"/>
            </a:avLst>
          </a:prstGeom>
          <a:noFill/>
          <a:ln w="28575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5" name="CustomShape 12"/>
          <p:cNvSpPr/>
          <p:nvPr/>
        </p:nvSpPr>
        <p:spPr>
          <a:xfrm>
            <a:off x="908608" y="4717471"/>
            <a:ext cx="1324440" cy="33855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1000" b="1" strike="noStrike" spc="-1">
                <a:solidFill>
                  <a:srgbClr val="000000"/>
                </a:solidFill>
                <a:latin typeface="Open Sans"/>
                <a:ea typeface="Open Sans"/>
              </a:rPr>
              <a:t>Túnica media</a:t>
            </a:r>
            <a:endParaRPr lang="es-ES" sz="1000" b="1" strike="noStrike" spc="-1">
              <a:latin typeface="Arial"/>
            </a:endParaRPr>
          </a:p>
        </p:txBody>
      </p:sp>
      <p:sp>
        <p:nvSpPr>
          <p:cNvPr id="236" name="CustomShape 13"/>
          <p:cNvSpPr/>
          <p:nvPr/>
        </p:nvSpPr>
        <p:spPr>
          <a:xfrm>
            <a:off x="1382728" y="3903871"/>
            <a:ext cx="140760" cy="81288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rgbClr val="FFFF00"/>
          </a:solidFill>
          <a:ln w="9360">
            <a:solidFill>
              <a:srgbClr val="FFFF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7" name="CustomShape 14"/>
          <p:cNvSpPr/>
          <p:nvPr/>
        </p:nvSpPr>
        <p:spPr>
          <a:xfrm>
            <a:off x="1743808" y="757831"/>
            <a:ext cx="1121760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1200" b="1" strike="noStrike" spc="-1">
                <a:solidFill>
                  <a:srgbClr val="000000"/>
                </a:solidFill>
                <a:latin typeface="Open Sans"/>
                <a:ea typeface="Open Sans"/>
              </a:rPr>
              <a:t>Elástica</a:t>
            </a:r>
            <a:endParaRPr lang="es-ES" sz="1200" b="1" strike="noStrike" spc="-1">
              <a:latin typeface="Arial"/>
            </a:endParaRPr>
          </a:p>
        </p:txBody>
      </p:sp>
      <p:sp>
        <p:nvSpPr>
          <p:cNvPr id="239" name="CustomShape 16"/>
          <p:cNvSpPr/>
          <p:nvPr/>
        </p:nvSpPr>
        <p:spPr>
          <a:xfrm>
            <a:off x="6752488" y="2349031"/>
            <a:ext cx="1893256" cy="86177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91440" rIns="90000" bIns="9144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1100" b="1" strike="noStrike" spc="-1">
                <a:solidFill>
                  <a:srgbClr val="000000"/>
                </a:solidFill>
                <a:latin typeface="Open Sans"/>
                <a:ea typeface="Open Sans"/>
              </a:rPr>
              <a:t>v1. Leve a moderada arteritis intimal con o sin inflamación intersticial y/o tubulitis</a:t>
            </a:r>
            <a:endParaRPr lang="es-ES" sz="1100" b="1" strike="noStrike" spc="-1">
              <a:latin typeface="Arial"/>
            </a:endParaRPr>
          </a:p>
        </p:txBody>
      </p:sp>
      <p:sp>
        <p:nvSpPr>
          <p:cNvPr id="240" name="CustomShape 17"/>
          <p:cNvSpPr/>
          <p:nvPr/>
        </p:nvSpPr>
        <p:spPr>
          <a:xfrm>
            <a:off x="6053458" y="4216020"/>
            <a:ext cx="483660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91440" rIns="90000" bIns="9144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1000" b="1" strike="noStrike" spc="-1">
                <a:solidFill>
                  <a:srgbClr val="000000"/>
                </a:solidFill>
                <a:latin typeface="Open Sans"/>
                <a:ea typeface="Open Sans"/>
              </a:rPr>
              <a:t>PAS</a:t>
            </a:r>
            <a:endParaRPr lang="es-ES" sz="1000" b="1" strike="noStrike" spc="-1">
              <a:latin typeface="Arial"/>
            </a:endParaRPr>
          </a:p>
        </p:txBody>
      </p:sp>
      <p:sp>
        <p:nvSpPr>
          <p:cNvPr id="241" name="CustomShape 18"/>
          <p:cNvSpPr/>
          <p:nvPr/>
        </p:nvSpPr>
        <p:spPr>
          <a:xfrm>
            <a:off x="395536" y="47554"/>
            <a:ext cx="6696984" cy="7386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91440" rIns="90000" bIns="91440">
            <a:spAutoFit/>
          </a:bodyPr>
          <a:lstStyle/>
          <a:p>
            <a:pPr>
              <a:lnSpc>
                <a:spcPct val="100000"/>
              </a:lnSpc>
            </a:pPr>
            <a:r>
              <a:rPr lang="es-ES" b="1" spc="-1">
                <a:solidFill>
                  <a:srgbClr val="0000FF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RECHAZO AGUDO MEDIADO POR CÉLULAS T</a:t>
            </a:r>
          </a:p>
          <a:p>
            <a:pPr>
              <a:lnSpc>
                <a:spcPct val="100000"/>
              </a:lnSpc>
            </a:pPr>
            <a:r>
              <a:rPr lang="es-ES" b="1" u="sng" spc="-1">
                <a:solidFill>
                  <a:srgbClr val="0000FF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Grado IIA</a:t>
            </a:r>
          </a:p>
        </p:txBody>
      </p:sp>
      <p:sp>
        <p:nvSpPr>
          <p:cNvPr id="4" name="CustomShape 10">
            <a:extLst>
              <a:ext uri="{FF2B5EF4-FFF2-40B4-BE49-F238E27FC236}">
                <a16:creationId xmlns:a16="http://schemas.microsoft.com/office/drawing/2014/main" id="{3AB97586-49E6-F56A-5027-17365771A681}"/>
              </a:ext>
            </a:extLst>
          </p:cNvPr>
          <p:cNvSpPr/>
          <p:nvPr/>
        </p:nvSpPr>
        <p:spPr>
          <a:xfrm flipH="1">
            <a:off x="2030300" y="1063968"/>
            <a:ext cx="108000" cy="1833254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CustomShape 10">
            <a:extLst>
              <a:ext uri="{FF2B5EF4-FFF2-40B4-BE49-F238E27FC236}">
                <a16:creationId xmlns:a16="http://schemas.microsoft.com/office/drawing/2014/main" id="{85E7F786-C6BC-2E33-57F2-909FC9558F80}"/>
              </a:ext>
            </a:extLst>
          </p:cNvPr>
          <p:cNvSpPr/>
          <p:nvPr/>
        </p:nvSpPr>
        <p:spPr>
          <a:xfrm rot="1317457" flipH="1">
            <a:off x="4835752" y="995547"/>
            <a:ext cx="108000" cy="1189373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CustomShape 10">
            <a:extLst>
              <a:ext uri="{FF2B5EF4-FFF2-40B4-BE49-F238E27FC236}">
                <a16:creationId xmlns:a16="http://schemas.microsoft.com/office/drawing/2014/main" id="{10791341-14BD-AA0F-5DFA-48000CC0B341}"/>
              </a:ext>
            </a:extLst>
          </p:cNvPr>
          <p:cNvSpPr/>
          <p:nvPr/>
        </p:nvSpPr>
        <p:spPr>
          <a:xfrm rot="379116" flipH="1">
            <a:off x="5147677" y="1057445"/>
            <a:ext cx="108000" cy="1189373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" name="CustomShape 10">
            <a:extLst>
              <a:ext uri="{FF2B5EF4-FFF2-40B4-BE49-F238E27FC236}">
                <a16:creationId xmlns:a16="http://schemas.microsoft.com/office/drawing/2014/main" id="{DC4AE5A1-4E55-38B4-9861-0D52A3B20D91}"/>
              </a:ext>
            </a:extLst>
          </p:cNvPr>
          <p:cNvSpPr/>
          <p:nvPr/>
        </p:nvSpPr>
        <p:spPr>
          <a:xfrm rot="12044617" flipH="1">
            <a:off x="4393611" y="3380839"/>
            <a:ext cx="108000" cy="1516032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CustomShape 10">
            <a:extLst>
              <a:ext uri="{FF2B5EF4-FFF2-40B4-BE49-F238E27FC236}">
                <a16:creationId xmlns:a16="http://schemas.microsoft.com/office/drawing/2014/main" id="{8311AA24-098A-C11E-7880-1A8CAA5A2252}"/>
              </a:ext>
            </a:extLst>
          </p:cNvPr>
          <p:cNvSpPr/>
          <p:nvPr/>
        </p:nvSpPr>
        <p:spPr>
          <a:xfrm rot="8310464" flipH="1">
            <a:off x="3400927" y="3788319"/>
            <a:ext cx="108000" cy="1163311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037453CE-186D-5A21-9EAF-DD455D05123C}"/>
              </a:ext>
            </a:extLst>
          </p:cNvPr>
          <p:cNvSpPr txBox="1"/>
          <p:nvPr/>
        </p:nvSpPr>
        <p:spPr>
          <a:xfrm>
            <a:off x="391093" y="1707654"/>
            <a:ext cx="80921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Severa arteritis intimal (v2), con o sin inflamación intersticial y/o tubulitis</a:t>
            </a:r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09689A7-D752-CF61-5E12-1FF2B3B5767C}"/>
              </a:ext>
            </a:extLst>
          </p:cNvPr>
          <p:cNvSpPr txBox="1"/>
          <p:nvPr/>
        </p:nvSpPr>
        <p:spPr>
          <a:xfrm>
            <a:off x="391093" y="699542"/>
            <a:ext cx="77003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b="1" spc="-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CATEGORÍA  4: </a:t>
            </a:r>
            <a:r>
              <a:rPr lang="es-ES" sz="2400" b="1" spc="-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TCMR agudo. Grado IIB</a:t>
            </a:r>
          </a:p>
        </p:txBody>
      </p:sp>
    </p:spTree>
    <p:extLst>
      <p:ext uri="{BB962C8B-B14F-4D97-AF65-F5344CB8AC3E}">
        <p14:creationId xmlns:p14="http://schemas.microsoft.com/office/powerpoint/2010/main" val="17678005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1;p25"/>
          <p:cNvPicPr/>
          <p:nvPr/>
        </p:nvPicPr>
        <p:blipFill>
          <a:blip r:embed="rId2" cstate="print"/>
          <a:stretch/>
        </p:blipFill>
        <p:spPr>
          <a:xfrm>
            <a:off x="420840" y="807640"/>
            <a:ext cx="5586480" cy="3581280"/>
          </a:xfrm>
          <a:prstGeom prst="rect">
            <a:avLst/>
          </a:prstGeom>
          <a:ln w="9360">
            <a:solidFill>
              <a:schemeClr val="dk1"/>
            </a:solidFill>
            <a:round/>
          </a:ln>
        </p:spPr>
      </p:pic>
      <p:sp>
        <p:nvSpPr>
          <p:cNvPr id="247" name="CustomShape 1"/>
          <p:cNvSpPr/>
          <p:nvPr/>
        </p:nvSpPr>
        <p:spPr>
          <a:xfrm>
            <a:off x="5425200" y="4152040"/>
            <a:ext cx="843840" cy="33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ES" sz="1000" b="0" strike="noStrike" spc="-1">
                <a:solidFill>
                  <a:srgbClr val="000000"/>
                </a:solidFill>
                <a:latin typeface="Open Sans"/>
                <a:ea typeface="Open Sans"/>
              </a:rPr>
              <a:t>PAS</a:t>
            </a:r>
            <a:endParaRPr lang="es-ES" sz="1000" b="0" strike="noStrike" spc="-1">
              <a:latin typeface="Arial"/>
            </a:endParaRPr>
          </a:p>
        </p:txBody>
      </p:sp>
      <p:sp>
        <p:nvSpPr>
          <p:cNvPr id="248" name="CustomShape 2"/>
          <p:cNvSpPr/>
          <p:nvPr/>
        </p:nvSpPr>
        <p:spPr>
          <a:xfrm>
            <a:off x="6115744" y="2263573"/>
            <a:ext cx="2776736" cy="66941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91440" rIns="90000" bIns="9144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ES" sz="1050" b="1" strike="noStrike" spc="-1">
                <a:solidFill>
                  <a:srgbClr val="000000"/>
                </a:solidFill>
                <a:latin typeface="Open Sans"/>
                <a:ea typeface="Open Sans"/>
              </a:rPr>
              <a:t>v2. Severa arteritis intimal con o sin inflamación intersticial y/o tubulitis.</a:t>
            </a:r>
            <a:endParaRPr lang="es-ES" sz="1050" b="1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1050" b="1" strike="noStrike" spc="-1">
                <a:solidFill>
                  <a:srgbClr val="000000"/>
                </a:solidFill>
                <a:latin typeface="Open Sans"/>
                <a:ea typeface="Open Sans"/>
              </a:rPr>
              <a:t>Pérdida de al menos el 25% de la luz</a:t>
            </a:r>
            <a:endParaRPr lang="es-ES" sz="1050" b="1" strike="noStrike" spc="-1">
              <a:latin typeface="Arial"/>
            </a:endParaRPr>
          </a:p>
        </p:txBody>
      </p:sp>
      <p:sp>
        <p:nvSpPr>
          <p:cNvPr id="253" name="CustomShape 7"/>
          <p:cNvSpPr/>
          <p:nvPr/>
        </p:nvSpPr>
        <p:spPr>
          <a:xfrm>
            <a:off x="3702240" y="4724440"/>
            <a:ext cx="2305080" cy="33855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1000" b="1" strike="noStrike" spc="-1">
                <a:solidFill>
                  <a:srgbClr val="000000"/>
                </a:solidFill>
                <a:latin typeface="Open Sans"/>
                <a:ea typeface="Open Sans"/>
              </a:rPr>
              <a:t>Severa Capilaritis</a:t>
            </a:r>
            <a:endParaRPr lang="es-ES" sz="1000" b="1" strike="noStrike" spc="-1">
              <a:latin typeface="Arial"/>
            </a:endParaRPr>
          </a:p>
        </p:txBody>
      </p:sp>
      <p:sp>
        <p:nvSpPr>
          <p:cNvPr id="254" name="CustomShape 8"/>
          <p:cNvSpPr/>
          <p:nvPr/>
        </p:nvSpPr>
        <p:spPr>
          <a:xfrm rot="5008800">
            <a:off x="931227" y="4109984"/>
            <a:ext cx="1051523" cy="62354"/>
          </a:xfrm>
          <a:prstGeom prst="rightArrow">
            <a:avLst>
              <a:gd name="adj1" fmla="val 0"/>
              <a:gd name="adj2" fmla="val 50000"/>
            </a:avLst>
          </a:prstGeom>
          <a:solidFill>
            <a:schemeClr val="dk1"/>
          </a:solidFill>
          <a:ln w="38100">
            <a:solidFill>
              <a:schemeClr val="dk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5" name="CustomShape 9"/>
          <p:cNvSpPr/>
          <p:nvPr/>
        </p:nvSpPr>
        <p:spPr>
          <a:xfrm>
            <a:off x="286200" y="4587974"/>
            <a:ext cx="2485600" cy="5078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91440" rIns="90000" bIns="9144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1050" b="1" strike="noStrike" spc="-1">
                <a:solidFill>
                  <a:srgbClr val="000000"/>
                </a:solidFill>
                <a:latin typeface="Open Sans"/>
                <a:ea typeface="Open Sans"/>
              </a:rPr>
              <a:t>Infiltrado inflamatorio intersticial linfoplasmocitario</a:t>
            </a:r>
            <a:endParaRPr lang="es-ES" sz="1050" b="1" strike="noStrike" spc="-1">
              <a:latin typeface="Arial"/>
            </a:endParaRPr>
          </a:p>
        </p:txBody>
      </p:sp>
      <p:sp>
        <p:nvSpPr>
          <p:cNvPr id="2" name="CustomShape 18">
            <a:extLst>
              <a:ext uri="{FF2B5EF4-FFF2-40B4-BE49-F238E27FC236}">
                <a16:creationId xmlns:a16="http://schemas.microsoft.com/office/drawing/2014/main" id="{34E91A01-6CD5-BEE5-2C79-E96188223D5F}"/>
              </a:ext>
            </a:extLst>
          </p:cNvPr>
          <p:cNvSpPr/>
          <p:nvPr/>
        </p:nvSpPr>
        <p:spPr>
          <a:xfrm>
            <a:off x="353748" y="51470"/>
            <a:ext cx="6696984" cy="7386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91440" rIns="90000" bIns="91440">
            <a:spAutoFit/>
          </a:bodyPr>
          <a:lstStyle/>
          <a:p>
            <a:pPr>
              <a:lnSpc>
                <a:spcPct val="100000"/>
              </a:lnSpc>
            </a:pPr>
            <a:r>
              <a:rPr lang="es-ES" b="1" spc="-1">
                <a:solidFill>
                  <a:srgbClr val="0000FF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RECHAZO AGUDO MEDIADO POR CÉLULAS T</a:t>
            </a:r>
          </a:p>
          <a:p>
            <a:pPr>
              <a:lnSpc>
                <a:spcPct val="100000"/>
              </a:lnSpc>
            </a:pPr>
            <a:r>
              <a:rPr lang="es-ES" b="1" u="sng" spc="-1">
                <a:solidFill>
                  <a:srgbClr val="0000FF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Grado IIB</a:t>
            </a:r>
          </a:p>
        </p:txBody>
      </p:sp>
      <p:sp>
        <p:nvSpPr>
          <p:cNvPr id="4" name="CustomShape 10">
            <a:extLst>
              <a:ext uri="{FF2B5EF4-FFF2-40B4-BE49-F238E27FC236}">
                <a16:creationId xmlns:a16="http://schemas.microsoft.com/office/drawing/2014/main" id="{71055E00-1B84-BEFA-E114-1310C5AA27BA}"/>
              </a:ext>
            </a:extLst>
          </p:cNvPr>
          <p:cNvSpPr/>
          <p:nvPr/>
        </p:nvSpPr>
        <p:spPr>
          <a:xfrm rot="11263972">
            <a:off x="1464249" y="2095247"/>
            <a:ext cx="131747" cy="897288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CustomShape 10">
            <a:extLst>
              <a:ext uri="{FF2B5EF4-FFF2-40B4-BE49-F238E27FC236}">
                <a16:creationId xmlns:a16="http://schemas.microsoft.com/office/drawing/2014/main" id="{72882479-59CD-0105-9B57-002CBEA46C47}"/>
              </a:ext>
            </a:extLst>
          </p:cNvPr>
          <p:cNvSpPr/>
          <p:nvPr/>
        </p:nvSpPr>
        <p:spPr>
          <a:xfrm rot="11263972">
            <a:off x="2692446" y="2412828"/>
            <a:ext cx="131747" cy="897288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CustomShape 10">
            <a:extLst>
              <a:ext uri="{FF2B5EF4-FFF2-40B4-BE49-F238E27FC236}">
                <a16:creationId xmlns:a16="http://schemas.microsoft.com/office/drawing/2014/main" id="{0D0DAE1D-318A-0CFE-AB09-DF229A83B97D}"/>
              </a:ext>
            </a:extLst>
          </p:cNvPr>
          <p:cNvSpPr/>
          <p:nvPr/>
        </p:nvSpPr>
        <p:spPr>
          <a:xfrm rot="11263972">
            <a:off x="4082134" y="2548675"/>
            <a:ext cx="131747" cy="897288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CustomShape 8">
            <a:extLst>
              <a:ext uri="{FF2B5EF4-FFF2-40B4-BE49-F238E27FC236}">
                <a16:creationId xmlns:a16="http://schemas.microsoft.com/office/drawing/2014/main" id="{D729E21D-E09E-E09B-9A18-DA6FECADCE65}"/>
              </a:ext>
            </a:extLst>
          </p:cNvPr>
          <p:cNvSpPr/>
          <p:nvPr/>
        </p:nvSpPr>
        <p:spPr>
          <a:xfrm rot="5008800">
            <a:off x="3848451" y="4430316"/>
            <a:ext cx="591089" cy="69258"/>
          </a:xfrm>
          <a:prstGeom prst="rightArrow">
            <a:avLst>
              <a:gd name="adj1" fmla="val 0"/>
              <a:gd name="adj2" fmla="val 50000"/>
            </a:avLst>
          </a:prstGeom>
          <a:solidFill>
            <a:schemeClr val="dk1"/>
          </a:solidFill>
          <a:ln w="38100">
            <a:solidFill>
              <a:schemeClr val="dk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037453CE-186D-5A21-9EAF-DD455D05123C}"/>
              </a:ext>
            </a:extLst>
          </p:cNvPr>
          <p:cNvSpPr txBox="1"/>
          <p:nvPr/>
        </p:nvSpPr>
        <p:spPr>
          <a:xfrm>
            <a:off x="547915" y="1719465"/>
            <a:ext cx="8006305" cy="12890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Arteritis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transmural y/o necrosis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fibrinoide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arterial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comprometiendo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media del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músculo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liso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acompañado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arteritis intimal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células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mononucleares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(v3) con o sin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inflamación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intersticial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y/o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tubulitis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FAD5B21-E417-F6F1-E796-6DD7083A2561}"/>
              </a:ext>
            </a:extLst>
          </p:cNvPr>
          <p:cNvSpPr txBox="1"/>
          <p:nvPr/>
        </p:nvSpPr>
        <p:spPr>
          <a:xfrm>
            <a:off x="472014" y="267494"/>
            <a:ext cx="77003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b="1" spc="-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CATEGORÍA  4: </a:t>
            </a:r>
            <a:r>
              <a:rPr lang="es-ES" sz="2400" b="1" spc="-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TCMR agudo. Grado III</a:t>
            </a:r>
          </a:p>
        </p:txBody>
      </p:sp>
    </p:spTree>
    <p:extLst>
      <p:ext uri="{BB962C8B-B14F-4D97-AF65-F5344CB8AC3E}">
        <p14:creationId xmlns:p14="http://schemas.microsoft.com/office/powerpoint/2010/main" val="11526038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4;p27"/>
          <p:cNvPicPr/>
          <p:nvPr/>
        </p:nvPicPr>
        <p:blipFill>
          <a:blip r:embed="rId2" cstate="print"/>
          <a:srcRect l="9166"/>
          <a:stretch/>
        </p:blipFill>
        <p:spPr>
          <a:xfrm>
            <a:off x="190080" y="652870"/>
            <a:ext cx="5384160" cy="4439160"/>
          </a:xfrm>
          <a:prstGeom prst="rect">
            <a:avLst/>
          </a:prstGeom>
          <a:ln w="9360">
            <a:solidFill>
              <a:schemeClr val="dk1"/>
            </a:solidFill>
            <a:round/>
          </a:ln>
        </p:spPr>
      </p:pic>
      <p:pic>
        <p:nvPicPr>
          <p:cNvPr id="262" name="Google Shape;265;p27"/>
          <p:cNvPicPr/>
          <p:nvPr/>
        </p:nvPicPr>
        <p:blipFill>
          <a:blip r:embed="rId3" cstate="print"/>
          <a:stretch/>
        </p:blipFill>
        <p:spPr>
          <a:xfrm>
            <a:off x="5746680" y="547920"/>
            <a:ext cx="2701080" cy="2022480"/>
          </a:xfrm>
          <a:prstGeom prst="rect">
            <a:avLst/>
          </a:prstGeom>
          <a:ln w="9360">
            <a:solidFill>
              <a:schemeClr val="dk1"/>
            </a:solidFill>
            <a:round/>
          </a:ln>
        </p:spPr>
      </p:pic>
      <p:sp>
        <p:nvSpPr>
          <p:cNvPr id="263" name="CustomShape 1"/>
          <p:cNvSpPr/>
          <p:nvPr/>
        </p:nvSpPr>
        <p:spPr>
          <a:xfrm>
            <a:off x="5815384" y="3413280"/>
            <a:ext cx="2757600" cy="14773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1400" b="1" strike="noStrike" spc="-1">
                <a:solidFill>
                  <a:srgbClr val="000000"/>
                </a:solidFill>
                <a:latin typeface="Open Sans"/>
                <a:ea typeface="Open Sans"/>
              </a:rPr>
              <a:t>v3. </a:t>
            </a:r>
            <a:r>
              <a:rPr lang="es-ES" sz="1400" b="0" strike="noStrike" spc="-1">
                <a:solidFill>
                  <a:srgbClr val="000000"/>
                </a:solidFill>
                <a:latin typeface="Open Sans"/>
                <a:ea typeface="Open Sans"/>
              </a:rPr>
              <a:t>Severa arteritis intimal transmural y/o necrosis fibrinoide con o sin inflamación intersticial y/o tubulitis.</a:t>
            </a:r>
            <a:endParaRPr lang="es-E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400" b="0" strike="noStrike" spc="-1">
              <a:latin typeface="Arial"/>
            </a:endParaRPr>
          </a:p>
        </p:txBody>
      </p:sp>
      <p:sp>
        <p:nvSpPr>
          <p:cNvPr id="264" name="CustomShape 2"/>
          <p:cNvSpPr/>
          <p:nvPr/>
        </p:nvSpPr>
        <p:spPr>
          <a:xfrm>
            <a:off x="8043120" y="2316240"/>
            <a:ext cx="536760" cy="33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1000" b="0" strike="noStrike" spc="-1">
                <a:solidFill>
                  <a:srgbClr val="000000"/>
                </a:solidFill>
                <a:latin typeface="Open Sans"/>
                <a:ea typeface="Open Sans"/>
              </a:rPr>
              <a:t>PAS</a:t>
            </a:r>
            <a:endParaRPr lang="es-ES" sz="1000" b="0" strike="noStrike" spc="-1">
              <a:latin typeface="Arial"/>
            </a:endParaRPr>
          </a:p>
        </p:txBody>
      </p:sp>
      <p:sp>
        <p:nvSpPr>
          <p:cNvPr id="265" name="CustomShape 3"/>
          <p:cNvSpPr/>
          <p:nvPr/>
        </p:nvSpPr>
        <p:spPr>
          <a:xfrm>
            <a:off x="4983980" y="4574400"/>
            <a:ext cx="586440" cy="4308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1600" b="1" strike="noStrike" spc="-1">
                <a:solidFill>
                  <a:srgbClr val="000000"/>
                </a:solidFill>
                <a:latin typeface="Open Sans"/>
                <a:ea typeface="Open Sans"/>
              </a:rPr>
              <a:t>PAS</a:t>
            </a:r>
            <a:endParaRPr lang="es-ES" sz="1600" b="1" strike="noStrike" spc="-1">
              <a:latin typeface="Arial"/>
            </a:endParaRPr>
          </a:p>
        </p:txBody>
      </p:sp>
      <p:sp>
        <p:nvSpPr>
          <p:cNvPr id="267" name="CustomShape 5"/>
          <p:cNvSpPr/>
          <p:nvPr/>
        </p:nvSpPr>
        <p:spPr>
          <a:xfrm>
            <a:off x="3552840" y="1254790"/>
            <a:ext cx="794520" cy="864000"/>
          </a:xfrm>
          <a:prstGeom prst="rect">
            <a:avLst/>
          </a:prstGeom>
          <a:noFill/>
          <a:ln w="28575">
            <a:solidFill>
              <a:srgbClr val="FFFF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8" name="CustomShape 6"/>
          <p:cNvSpPr/>
          <p:nvPr/>
        </p:nvSpPr>
        <p:spPr>
          <a:xfrm>
            <a:off x="82800" y="21000"/>
            <a:ext cx="5663880" cy="67710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spAutoFit/>
          </a:bodyPr>
          <a:lstStyle/>
          <a:p>
            <a:pPr>
              <a:lnSpc>
                <a:spcPct val="100000"/>
              </a:lnSpc>
            </a:pPr>
            <a:r>
              <a:rPr lang="es-ES" b="1" strike="noStrike" spc="-1">
                <a:solidFill>
                  <a:srgbClr val="0000FF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RECHAZO AGUDO MEDIADO POR CÉLULAS T</a:t>
            </a:r>
          </a:p>
          <a:p>
            <a:pPr>
              <a:lnSpc>
                <a:spcPct val="100000"/>
              </a:lnSpc>
            </a:pPr>
            <a:r>
              <a:rPr lang="es-ES" sz="1400" b="1" u="sng" spc="-1">
                <a:solidFill>
                  <a:srgbClr val="0000FF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Grado III</a:t>
            </a:r>
            <a:r>
              <a:rPr lang="es-ES" sz="1400" b="1" u="sng" strike="noStrike" spc="-1">
                <a:solidFill>
                  <a:srgbClr val="0000FF"/>
                </a:solidFill>
                <a:latin typeface="Open Sans"/>
                <a:ea typeface="Open Sans"/>
              </a:rPr>
              <a:t> </a:t>
            </a:r>
            <a:endParaRPr lang="es-ES" sz="1400" b="0" u="sng" strike="noStrike" spc="-1">
              <a:solidFill>
                <a:srgbClr val="0000FF"/>
              </a:solidFill>
              <a:latin typeface="Arial"/>
            </a:endParaRPr>
          </a:p>
        </p:txBody>
      </p:sp>
      <p:sp>
        <p:nvSpPr>
          <p:cNvPr id="4" name="CustomShape 10">
            <a:extLst>
              <a:ext uri="{FF2B5EF4-FFF2-40B4-BE49-F238E27FC236}">
                <a16:creationId xmlns:a16="http://schemas.microsoft.com/office/drawing/2014/main" id="{E1A874E4-E4AF-71B9-B442-91C5EF95C7BC}"/>
              </a:ext>
            </a:extLst>
          </p:cNvPr>
          <p:cNvSpPr/>
          <p:nvPr/>
        </p:nvSpPr>
        <p:spPr>
          <a:xfrm rot="16200000">
            <a:off x="5313860" y="610246"/>
            <a:ext cx="108000" cy="1864664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76;p28"/>
          <p:cNvPicPr/>
          <p:nvPr/>
        </p:nvPicPr>
        <p:blipFill>
          <a:blip r:embed="rId2" cstate="print"/>
          <a:stretch/>
        </p:blipFill>
        <p:spPr>
          <a:xfrm>
            <a:off x="432720" y="725598"/>
            <a:ext cx="5785200" cy="4338720"/>
          </a:xfrm>
          <a:prstGeom prst="rect">
            <a:avLst/>
          </a:prstGeom>
          <a:ln w="9360">
            <a:solidFill>
              <a:schemeClr val="dk1"/>
            </a:solidFill>
            <a:round/>
          </a:ln>
        </p:spPr>
      </p:pic>
      <p:sp>
        <p:nvSpPr>
          <p:cNvPr id="270" name="CustomShape 1"/>
          <p:cNvSpPr/>
          <p:nvPr/>
        </p:nvSpPr>
        <p:spPr>
          <a:xfrm>
            <a:off x="5790600" y="4828878"/>
            <a:ext cx="607680" cy="33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1000" b="0" strike="noStrike" spc="-1">
                <a:solidFill>
                  <a:srgbClr val="000000"/>
                </a:solidFill>
                <a:latin typeface="Open Sans"/>
                <a:ea typeface="Open Sans"/>
              </a:rPr>
              <a:t>H&amp;E</a:t>
            </a:r>
            <a:endParaRPr lang="es-ES" sz="1000" b="0" strike="noStrike" spc="-1">
              <a:latin typeface="Arial"/>
            </a:endParaRPr>
          </a:p>
        </p:txBody>
      </p:sp>
      <p:sp>
        <p:nvSpPr>
          <p:cNvPr id="272" name="CustomShape 3"/>
          <p:cNvSpPr/>
          <p:nvPr/>
        </p:nvSpPr>
        <p:spPr>
          <a:xfrm>
            <a:off x="6300192" y="4227934"/>
            <a:ext cx="1577160" cy="61555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ES" sz="1400" b="1" strike="noStrike" spc="-1">
                <a:solidFill>
                  <a:srgbClr val="000000"/>
                </a:solidFill>
                <a:latin typeface="Open Sans"/>
                <a:ea typeface="Open Sans"/>
              </a:rPr>
              <a:t>Necrosis fibrinoide</a:t>
            </a:r>
            <a:endParaRPr lang="es-ES" sz="1400" b="1" strike="noStrike" spc="-1">
              <a:latin typeface="Arial"/>
            </a:endParaRPr>
          </a:p>
        </p:txBody>
      </p:sp>
      <p:sp>
        <p:nvSpPr>
          <p:cNvPr id="274" name="CustomShape 5"/>
          <p:cNvSpPr/>
          <p:nvPr/>
        </p:nvSpPr>
        <p:spPr>
          <a:xfrm>
            <a:off x="6660232" y="1114011"/>
            <a:ext cx="1500120" cy="67710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ES" sz="1600" b="1" strike="noStrike" spc="-1">
                <a:solidFill>
                  <a:srgbClr val="000000"/>
                </a:solidFill>
                <a:latin typeface="Open Sans"/>
                <a:ea typeface="Open Sans"/>
              </a:rPr>
              <a:t>Célula endotelial</a:t>
            </a:r>
            <a:endParaRPr lang="es-ES" sz="1600" b="1" strike="noStrike" spc="-1">
              <a:latin typeface="Arial"/>
            </a:endParaRPr>
          </a:p>
        </p:txBody>
      </p:sp>
      <p:sp>
        <p:nvSpPr>
          <p:cNvPr id="275" name="CustomShape 6"/>
          <p:cNvSpPr/>
          <p:nvPr/>
        </p:nvSpPr>
        <p:spPr>
          <a:xfrm>
            <a:off x="7075080" y="2359638"/>
            <a:ext cx="2214000" cy="353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6" name="CustomShape 7"/>
          <p:cNvSpPr/>
          <p:nvPr/>
        </p:nvSpPr>
        <p:spPr>
          <a:xfrm>
            <a:off x="3254040" y="1287558"/>
            <a:ext cx="466920" cy="34812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7" name="CustomShape 8"/>
          <p:cNvSpPr/>
          <p:nvPr/>
        </p:nvSpPr>
        <p:spPr>
          <a:xfrm>
            <a:off x="6325344" y="2067318"/>
            <a:ext cx="2783160" cy="1046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1400" b="1" strike="noStrike" spc="-1">
                <a:solidFill>
                  <a:srgbClr val="000000"/>
                </a:solidFill>
                <a:latin typeface="Open Sans"/>
                <a:ea typeface="Open Sans"/>
              </a:rPr>
              <a:t>v3. </a:t>
            </a:r>
            <a:r>
              <a:rPr lang="es-ES" sz="1400" b="0" strike="noStrike" spc="-1">
                <a:solidFill>
                  <a:srgbClr val="000000"/>
                </a:solidFill>
                <a:latin typeface="Open Sans"/>
                <a:ea typeface="Open Sans"/>
              </a:rPr>
              <a:t>Severa arteritis intimal transmural y/o necrosis fibrinoide con o sin inflamación intersticial y/o tubulitis.</a:t>
            </a:r>
            <a:endParaRPr lang="es-ES" sz="1400" b="0" strike="noStrike" spc="-1">
              <a:latin typeface="Arial"/>
            </a:endParaRPr>
          </a:p>
        </p:txBody>
      </p:sp>
      <p:sp>
        <p:nvSpPr>
          <p:cNvPr id="278" name="CustomShape 9"/>
          <p:cNvSpPr/>
          <p:nvPr/>
        </p:nvSpPr>
        <p:spPr>
          <a:xfrm>
            <a:off x="1853640" y="2872278"/>
            <a:ext cx="112320" cy="678600"/>
          </a:xfrm>
          <a:prstGeom prst="rightBrace">
            <a:avLst>
              <a:gd name="adj1" fmla="val 50000"/>
              <a:gd name="adj2" fmla="val 50000"/>
            </a:avLst>
          </a:prstGeom>
          <a:noFill/>
          <a:ln w="38100">
            <a:solidFill>
              <a:schemeClr val="dk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CustomShape 10">
            <a:extLst>
              <a:ext uri="{FF2B5EF4-FFF2-40B4-BE49-F238E27FC236}">
                <a16:creationId xmlns:a16="http://schemas.microsoft.com/office/drawing/2014/main" id="{3DA945DA-EB5F-B328-E0A3-82192BCFB442}"/>
              </a:ext>
            </a:extLst>
          </p:cNvPr>
          <p:cNvSpPr/>
          <p:nvPr/>
        </p:nvSpPr>
        <p:spPr>
          <a:xfrm rot="16200000">
            <a:off x="5246523" y="-122007"/>
            <a:ext cx="177918" cy="304935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CustomShape 10">
            <a:extLst>
              <a:ext uri="{FF2B5EF4-FFF2-40B4-BE49-F238E27FC236}">
                <a16:creationId xmlns:a16="http://schemas.microsoft.com/office/drawing/2014/main" id="{262C53EB-1814-FD6A-B012-AB3CAEDC0AC4}"/>
              </a:ext>
            </a:extLst>
          </p:cNvPr>
          <p:cNvSpPr/>
          <p:nvPr/>
        </p:nvSpPr>
        <p:spPr>
          <a:xfrm rot="17174240" flipH="1">
            <a:off x="4235393" y="1565710"/>
            <a:ext cx="185850" cy="458425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CustomShape 6">
            <a:extLst>
              <a:ext uri="{FF2B5EF4-FFF2-40B4-BE49-F238E27FC236}">
                <a16:creationId xmlns:a16="http://schemas.microsoft.com/office/drawing/2014/main" id="{C71CAFFB-712C-6810-2426-0ACD7D5A6AAE}"/>
              </a:ext>
            </a:extLst>
          </p:cNvPr>
          <p:cNvSpPr/>
          <p:nvPr/>
        </p:nvSpPr>
        <p:spPr>
          <a:xfrm>
            <a:off x="420288" y="21000"/>
            <a:ext cx="5663880" cy="67710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spAutoFit/>
          </a:bodyPr>
          <a:lstStyle/>
          <a:p>
            <a:pPr>
              <a:lnSpc>
                <a:spcPct val="100000"/>
              </a:lnSpc>
            </a:pPr>
            <a:r>
              <a:rPr lang="es-ES" b="1" strike="noStrike" spc="-1">
                <a:solidFill>
                  <a:srgbClr val="0000FF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RECHAZO AGUDO MEDIADO POR CÉLULAS T</a:t>
            </a:r>
          </a:p>
          <a:p>
            <a:pPr>
              <a:lnSpc>
                <a:spcPct val="100000"/>
              </a:lnSpc>
            </a:pPr>
            <a:r>
              <a:rPr lang="es-ES" sz="1400" b="1" u="sng" spc="-1">
                <a:solidFill>
                  <a:srgbClr val="0000FF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Grado III</a:t>
            </a:r>
            <a:r>
              <a:rPr lang="es-ES" sz="1400" b="1" u="sng" strike="noStrike" spc="-1">
                <a:solidFill>
                  <a:srgbClr val="0000FF"/>
                </a:solidFill>
                <a:latin typeface="Open Sans"/>
                <a:ea typeface="Open Sans"/>
              </a:rPr>
              <a:t> </a:t>
            </a:r>
            <a:endParaRPr lang="es-ES" sz="1400" b="0" u="sng" strike="noStrike" spc="-1">
              <a:solidFill>
                <a:srgbClr val="0000FF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91;p29"/>
          <p:cNvPicPr/>
          <p:nvPr/>
        </p:nvPicPr>
        <p:blipFill>
          <a:blip r:embed="rId2" cstate="print"/>
          <a:srcRect t="7520" b="10452"/>
          <a:stretch/>
        </p:blipFill>
        <p:spPr>
          <a:xfrm>
            <a:off x="1125720" y="240120"/>
            <a:ext cx="3239280" cy="2015280"/>
          </a:xfrm>
          <a:prstGeom prst="rect">
            <a:avLst/>
          </a:prstGeom>
          <a:ln w="9360">
            <a:solidFill>
              <a:schemeClr val="dk1"/>
            </a:solidFill>
            <a:round/>
          </a:ln>
        </p:spPr>
      </p:pic>
      <p:sp>
        <p:nvSpPr>
          <p:cNvPr id="281" name="CustomShape 1"/>
          <p:cNvSpPr/>
          <p:nvPr/>
        </p:nvSpPr>
        <p:spPr>
          <a:xfrm>
            <a:off x="3881160" y="2012040"/>
            <a:ext cx="69012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ES" sz="800" b="0" strike="noStrike" spc="-1">
                <a:solidFill>
                  <a:srgbClr val="000000"/>
                </a:solidFill>
                <a:latin typeface="Open Sans"/>
                <a:ea typeface="Open Sans"/>
              </a:rPr>
              <a:t>PAS</a:t>
            </a:r>
            <a:endParaRPr lang="es-ES" sz="800" b="0" strike="noStrike" spc="-1">
              <a:latin typeface="Arial"/>
            </a:endParaRPr>
          </a:p>
        </p:txBody>
      </p:sp>
      <p:sp>
        <p:nvSpPr>
          <p:cNvPr id="282" name="CustomShape 2"/>
          <p:cNvSpPr/>
          <p:nvPr/>
        </p:nvSpPr>
        <p:spPr>
          <a:xfrm>
            <a:off x="576000" y="2256120"/>
            <a:ext cx="4236840" cy="42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ES" sz="800" b="1" strike="noStrike" spc="-1">
                <a:solidFill>
                  <a:srgbClr val="000000"/>
                </a:solidFill>
                <a:latin typeface="Open Sans"/>
                <a:ea typeface="Open Sans"/>
              </a:rPr>
              <a:t>RECHAZO AGUDO MEDIADO POR CÉLULAS T, GRADO IIA (v1)</a:t>
            </a:r>
            <a:endParaRPr lang="es-ES" sz="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800" b="0" strike="noStrike" spc="-1">
              <a:latin typeface="Arial"/>
            </a:endParaRPr>
          </a:p>
        </p:txBody>
      </p:sp>
      <p:pic>
        <p:nvPicPr>
          <p:cNvPr id="283" name="Google Shape;294;p29"/>
          <p:cNvPicPr/>
          <p:nvPr/>
        </p:nvPicPr>
        <p:blipFill>
          <a:blip r:embed="rId3" cstate="print"/>
          <a:stretch/>
        </p:blipFill>
        <p:spPr>
          <a:xfrm>
            <a:off x="4572000" y="240480"/>
            <a:ext cx="3274560" cy="2015280"/>
          </a:xfrm>
          <a:prstGeom prst="rect">
            <a:avLst/>
          </a:prstGeom>
          <a:ln w="9360">
            <a:solidFill>
              <a:schemeClr val="dk1"/>
            </a:solidFill>
            <a:round/>
          </a:ln>
        </p:spPr>
      </p:pic>
      <p:sp>
        <p:nvSpPr>
          <p:cNvPr id="284" name="CustomShape 3"/>
          <p:cNvSpPr/>
          <p:nvPr/>
        </p:nvSpPr>
        <p:spPr>
          <a:xfrm>
            <a:off x="4248000" y="2255760"/>
            <a:ext cx="3918240" cy="42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ES" sz="800" b="1" strike="noStrike" spc="-1">
                <a:solidFill>
                  <a:srgbClr val="000000"/>
                </a:solidFill>
                <a:latin typeface="Open Sans"/>
                <a:ea typeface="Open Sans"/>
              </a:rPr>
              <a:t>RECHAZO AGUDO MEDIADO POR CÉLULAS T, GRADO IIB (v2)</a:t>
            </a:r>
            <a:endParaRPr lang="es-ES" sz="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800" b="0" strike="noStrike" spc="-1">
              <a:latin typeface="Arial"/>
            </a:endParaRPr>
          </a:p>
        </p:txBody>
      </p:sp>
      <p:sp>
        <p:nvSpPr>
          <p:cNvPr id="285" name="CustomShape 4"/>
          <p:cNvSpPr/>
          <p:nvPr/>
        </p:nvSpPr>
        <p:spPr>
          <a:xfrm>
            <a:off x="7398360" y="2012040"/>
            <a:ext cx="58608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ES" sz="800" b="0" strike="noStrike" spc="-1">
                <a:solidFill>
                  <a:srgbClr val="000000"/>
                </a:solidFill>
                <a:latin typeface="Open Sans"/>
                <a:ea typeface="Open Sans"/>
              </a:rPr>
              <a:t>PAS</a:t>
            </a:r>
            <a:endParaRPr lang="es-ES" sz="800" b="0" strike="noStrike" spc="-1">
              <a:latin typeface="Arial"/>
            </a:endParaRPr>
          </a:p>
        </p:txBody>
      </p:sp>
      <p:pic>
        <p:nvPicPr>
          <p:cNvPr id="286" name="Google Shape;297;p29"/>
          <p:cNvPicPr/>
          <p:nvPr/>
        </p:nvPicPr>
        <p:blipFill>
          <a:blip r:embed="rId4" cstate="print"/>
          <a:stretch/>
        </p:blipFill>
        <p:spPr>
          <a:xfrm>
            <a:off x="1125720" y="2644920"/>
            <a:ext cx="3239280" cy="2159280"/>
          </a:xfrm>
          <a:prstGeom prst="rect">
            <a:avLst/>
          </a:prstGeom>
          <a:ln w="9360">
            <a:solidFill>
              <a:schemeClr val="dk1"/>
            </a:solidFill>
            <a:round/>
          </a:ln>
        </p:spPr>
      </p:pic>
      <p:pic>
        <p:nvPicPr>
          <p:cNvPr id="287" name="Google Shape;298;p29"/>
          <p:cNvPicPr/>
          <p:nvPr/>
        </p:nvPicPr>
        <p:blipFill>
          <a:blip r:embed="rId5" cstate="print"/>
          <a:stretch/>
        </p:blipFill>
        <p:spPr>
          <a:xfrm>
            <a:off x="4589640" y="2644920"/>
            <a:ext cx="3239280" cy="2159280"/>
          </a:xfrm>
          <a:prstGeom prst="rect">
            <a:avLst/>
          </a:prstGeom>
          <a:ln w="9360">
            <a:solidFill>
              <a:schemeClr val="dk1"/>
            </a:solidFill>
            <a:round/>
          </a:ln>
        </p:spPr>
      </p:pic>
      <p:sp>
        <p:nvSpPr>
          <p:cNvPr id="288" name="CustomShape 5"/>
          <p:cNvSpPr/>
          <p:nvPr/>
        </p:nvSpPr>
        <p:spPr>
          <a:xfrm>
            <a:off x="2607480" y="4804920"/>
            <a:ext cx="4318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ES" sz="800" b="1" strike="noStrike" spc="-1">
                <a:solidFill>
                  <a:srgbClr val="000000"/>
                </a:solidFill>
                <a:latin typeface="Open Sans"/>
                <a:ea typeface="Open Sans"/>
              </a:rPr>
              <a:t>RECHAZO AGUDO MEDIADO POR CÉLULAS T, GRADO IIA (v3)</a:t>
            </a:r>
            <a:endParaRPr lang="es-ES" sz="800" b="0" strike="noStrike" spc="-1">
              <a:latin typeface="Arial"/>
            </a:endParaRPr>
          </a:p>
        </p:txBody>
      </p:sp>
      <p:sp>
        <p:nvSpPr>
          <p:cNvPr id="289" name="CustomShape 6"/>
          <p:cNvSpPr/>
          <p:nvPr/>
        </p:nvSpPr>
        <p:spPr>
          <a:xfrm>
            <a:off x="3881160" y="4528080"/>
            <a:ext cx="69012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ES" sz="800" b="0" strike="noStrike" spc="-1">
                <a:solidFill>
                  <a:srgbClr val="000000"/>
                </a:solidFill>
                <a:latin typeface="Open Sans"/>
                <a:ea typeface="Open Sans"/>
              </a:rPr>
              <a:t>PAS</a:t>
            </a:r>
            <a:endParaRPr lang="es-ES" sz="800" b="0" strike="noStrike" spc="-1">
              <a:latin typeface="Arial"/>
            </a:endParaRPr>
          </a:p>
        </p:txBody>
      </p:sp>
      <p:sp>
        <p:nvSpPr>
          <p:cNvPr id="290" name="CustomShape 7"/>
          <p:cNvSpPr/>
          <p:nvPr/>
        </p:nvSpPr>
        <p:spPr>
          <a:xfrm>
            <a:off x="7341480" y="4528080"/>
            <a:ext cx="4179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800" b="0" strike="noStrike" spc="-1">
                <a:solidFill>
                  <a:srgbClr val="000000"/>
                </a:solidFill>
                <a:latin typeface="Open Sans"/>
                <a:ea typeface="Open Sans"/>
              </a:rPr>
              <a:t>H&amp;E</a:t>
            </a:r>
            <a:endParaRPr lang="es-ES" sz="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C6A984A-622D-845F-9920-4D9C53D92737}"/>
              </a:ext>
            </a:extLst>
          </p:cNvPr>
          <p:cNvSpPr txBox="1"/>
          <p:nvPr/>
        </p:nvSpPr>
        <p:spPr>
          <a:xfrm>
            <a:off x="323528" y="483518"/>
            <a:ext cx="4572000" cy="4124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Categoria</a:t>
            </a:r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Sospechoso de rechazo agudo mediado por células T (cambios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borderline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Categoria</a:t>
            </a:r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Rechzo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agudo mediado por células T (TCMR).</a:t>
            </a:r>
          </a:p>
          <a:p>
            <a:pPr lvl="1"/>
            <a:r>
              <a:rPr lang="es-ES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TCMR agudo: </a:t>
            </a:r>
          </a:p>
          <a:p>
            <a:pPr lvl="1"/>
            <a:r>
              <a:rPr lang="es-E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Grado IA</a:t>
            </a:r>
          </a:p>
          <a:p>
            <a:pPr lvl="1"/>
            <a:r>
              <a:rPr lang="es-E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Grado IB</a:t>
            </a:r>
          </a:p>
          <a:p>
            <a:pPr lvl="1"/>
            <a:r>
              <a:rPr lang="es-E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Grado IIA</a:t>
            </a:r>
          </a:p>
          <a:p>
            <a:pPr lvl="1"/>
            <a:r>
              <a:rPr lang="es-E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Grado IIB</a:t>
            </a:r>
          </a:p>
          <a:p>
            <a:pPr lvl="1"/>
            <a:r>
              <a:rPr lang="es-E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Grado III</a:t>
            </a:r>
          </a:p>
          <a:p>
            <a:pPr lvl="1"/>
            <a:r>
              <a:rPr lang="es-ES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TCMR crónico-activo</a:t>
            </a:r>
          </a:p>
          <a:p>
            <a:pPr lvl="1"/>
            <a:r>
              <a:rPr lang="es-E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Grado IA</a:t>
            </a:r>
          </a:p>
          <a:p>
            <a:pPr lvl="1"/>
            <a:r>
              <a:rPr lang="es-E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Grado IB</a:t>
            </a:r>
          </a:p>
          <a:p>
            <a:pPr lvl="1"/>
            <a:r>
              <a:rPr lang="es-E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Grado II</a:t>
            </a:r>
          </a:p>
          <a:p>
            <a:pPr lvl="1"/>
            <a:endParaRPr lang="es-E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Categoria</a:t>
            </a:r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Nefropatía por poliomavirus. </a:t>
            </a:r>
          </a:p>
        </p:txBody>
      </p:sp>
      <p:pic>
        <p:nvPicPr>
          <p:cNvPr id="4" name="Google Shape;63;p13">
            <a:extLst>
              <a:ext uri="{FF2B5EF4-FFF2-40B4-BE49-F238E27FC236}">
                <a16:creationId xmlns:a16="http://schemas.microsoft.com/office/drawing/2014/main" id="{0B8650F0-D9DD-3069-38F4-1FABD13A8D26}"/>
              </a:ext>
            </a:extLst>
          </p:cNvPr>
          <p:cNvPicPr/>
          <p:nvPr/>
        </p:nvPicPr>
        <p:blipFill>
          <a:blip r:embed="rId2" cstate="print"/>
          <a:stretch/>
        </p:blipFill>
        <p:spPr>
          <a:xfrm>
            <a:off x="5220072" y="699542"/>
            <a:ext cx="3456384" cy="3826301"/>
          </a:xfrm>
          <a:prstGeom prst="rect">
            <a:avLst/>
          </a:prstGeom>
          <a:ln w="9360">
            <a:solidFill>
              <a:schemeClr val="dk1"/>
            </a:solidFill>
            <a:round/>
          </a:ln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B731F071-BAAF-3CAB-DEA1-FFC738AFCDAF}"/>
              </a:ext>
            </a:extLst>
          </p:cNvPr>
          <p:cNvSpPr/>
          <p:nvPr/>
        </p:nvSpPr>
        <p:spPr>
          <a:xfrm>
            <a:off x="6901557" y="1211364"/>
            <a:ext cx="1774899" cy="32578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02A2448-7DA4-C93D-D61E-1580C708323A}"/>
              </a:ext>
            </a:extLst>
          </p:cNvPr>
          <p:cNvSpPr txBox="1"/>
          <p:nvPr/>
        </p:nvSpPr>
        <p:spPr>
          <a:xfrm>
            <a:off x="107504" y="16496"/>
            <a:ext cx="8784976" cy="456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Presentación de imágenes siguiendo la clasificación de </a:t>
            </a:r>
            <a:r>
              <a:rPr lang="es-E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Banff</a:t>
            </a:r>
            <a:r>
              <a:rPr lang="es-E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2019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BB2679F-AF1D-154D-749F-2D9EE5120042}"/>
              </a:ext>
            </a:extLst>
          </p:cNvPr>
          <p:cNvSpPr txBox="1"/>
          <p:nvPr/>
        </p:nvSpPr>
        <p:spPr>
          <a:xfrm>
            <a:off x="251520" y="4544893"/>
            <a:ext cx="8802216" cy="547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05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S" sz="10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05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Banff</a:t>
            </a:r>
            <a:r>
              <a:rPr lang="es-ES" sz="10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2019 </a:t>
            </a:r>
            <a:r>
              <a:rPr lang="es-ES" sz="105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Kidney</a:t>
            </a:r>
            <a:r>
              <a:rPr lang="es-ES" sz="10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Meeting </a:t>
            </a:r>
            <a:r>
              <a:rPr lang="es-ES" sz="105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Report</a:t>
            </a:r>
            <a:r>
              <a:rPr lang="es-ES" sz="10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(I): </a:t>
            </a:r>
            <a:r>
              <a:rPr lang="es-ES" sz="105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Updates</a:t>
            </a:r>
            <a:r>
              <a:rPr lang="es-ES" sz="10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05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es-ES" sz="10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s-ES" sz="105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clarification</a:t>
            </a:r>
            <a:r>
              <a:rPr lang="es-ES" sz="10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05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s-ES" sz="10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05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criteria</a:t>
            </a:r>
            <a:r>
              <a:rPr lang="es-ES" sz="10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05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s-ES" sz="10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 </a:t>
            </a:r>
            <a:r>
              <a:rPr lang="es-ES" sz="105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cell</a:t>
            </a:r>
            <a:r>
              <a:rPr lang="es-ES" sz="10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and </a:t>
            </a:r>
            <a:r>
              <a:rPr lang="es-ES" sz="105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antibody‐mediated</a:t>
            </a:r>
            <a:r>
              <a:rPr lang="es-ES" sz="10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05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rejection</a:t>
            </a:r>
            <a:r>
              <a:rPr lang="es-ES" sz="10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s-ES" sz="105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Loupy</a:t>
            </a:r>
            <a:r>
              <a:rPr lang="es-ES" sz="10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2020. Am J </a:t>
            </a:r>
            <a:r>
              <a:rPr lang="es-ES" sz="105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Transplant</a:t>
            </a:r>
            <a:r>
              <a:rPr lang="es-ES" sz="10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2020; 20:2318-2331.  https://doi.org/10.1111/ajt.15898</a:t>
            </a:r>
          </a:p>
        </p:txBody>
      </p:sp>
    </p:spTree>
    <p:extLst>
      <p:ext uri="{BB962C8B-B14F-4D97-AF65-F5344CB8AC3E}">
        <p14:creationId xmlns:p14="http://schemas.microsoft.com/office/powerpoint/2010/main" val="8490156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>
            <a:extLst>
              <a:ext uri="{FF2B5EF4-FFF2-40B4-BE49-F238E27FC236}">
                <a16:creationId xmlns:a16="http://schemas.microsoft.com/office/drawing/2014/main" id="{D07E31E2-ECBE-ECD9-D96C-904060AFDBE4}"/>
              </a:ext>
            </a:extLst>
          </p:cNvPr>
          <p:cNvSpPr/>
          <p:nvPr/>
        </p:nvSpPr>
        <p:spPr>
          <a:xfrm>
            <a:off x="395152" y="48213"/>
            <a:ext cx="7129176" cy="56814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s-ES" sz="2400" b="1" spc="-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CATEGORÍA  4: </a:t>
            </a:r>
            <a:r>
              <a:rPr lang="es-ES" sz="2400" b="1" spc="-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TCMR crónico. Grado IA y IB </a:t>
            </a:r>
            <a:r>
              <a:rPr lang="es-ES" sz="2400" b="1" spc="-1" baseline="30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s-ES" sz="2400" b="1" spc="-1" baseline="30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F7D6C06-321B-9BFC-B7FB-2176A2E10D67}"/>
              </a:ext>
            </a:extLst>
          </p:cNvPr>
          <p:cNvSpPr txBox="1"/>
          <p:nvPr/>
        </p:nvSpPr>
        <p:spPr>
          <a:xfrm>
            <a:off x="415539" y="843558"/>
            <a:ext cx="809216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Inflamación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intersticial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comprometiendo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&gt;25% del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parénquima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esclerótico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cortical  (i-IFTA1 o i-IFTA3) y &gt;25% del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parénquima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cortical total (ti2 o ti3) con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moderada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tubulitis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IA: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t2 o t-IFTA2) o con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severa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tubulitis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IB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t3 o t-IFTA3)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comprometiendo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túbulos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incluir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túbulos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severamente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atróficos</a:t>
            </a:r>
            <a:r>
              <a:rPr lang="en-US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otras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causas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conocidas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i-IFTA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deberían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descartadas</a:t>
            </a:r>
            <a:r>
              <a:rPr lang="en-US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041D271-6238-704B-B82A-1DB2EB9199A1}"/>
              </a:ext>
            </a:extLst>
          </p:cNvPr>
          <p:cNvSpPr txBox="1"/>
          <p:nvPr/>
        </p:nvSpPr>
        <p:spPr>
          <a:xfrm>
            <a:off x="323528" y="4060691"/>
            <a:ext cx="835292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tabLst>
                <a:tab pos="457200" algn="l"/>
              </a:tabLst>
            </a:pPr>
            <a:r>
              <a:rPr lang="es-ES" sz="1400" baseline="30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ES" sz="1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s-ES" sz="1400" baseline="300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mayoría de los asistentes a la reunión de Banff 2019 consideraron que el informe de TCMR crónica activa debería ir acompañado de un segundo diagnóstico de TCMR aguda limítrofe o TCMR aguda (con el grado apropiado) cuando se cumplan los criterios para ambos diagnósticos.</a:t>
            </a:r>
            <a:endParaRPr lang="es-ES" sz="3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1B41943-95B5-D208-EA75-8B8D9AD38BDC}"/>
              </a:ext>
            </a:extLst>
          </p:cNvPr>
          <p:cNvSpPr txBox="1"/>
          <p:nvPr/>
        </p:nvSpPr>
        <p:spPr>
          <a:xfrm>
            <a:off x="323528" y="3219822"/>
            <a:ext cx="809215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Túbulos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severamente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atróficos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definidos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cuando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tienen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cada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3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características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diámetro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&lt;25% de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túbulos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afectos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mínimamente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afectos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 la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misma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biopsia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epitelio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aspecto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indiferenciado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cuboidal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aplanado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y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pronunciado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arrugamiento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y/o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engrosamiento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membrana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basal tubular.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2E65EAB-CC99-A63A-BCCC-018912CCF105}"/>
              </a:ext>
            </a:extLst>
          </p:cNvPr>
          <p:cNvSpPr txBox="1"/>
          <p:nvPr/>
        </p:nvSpPr>
        <p:spPr>
          <a:xfrm>
            <a:off x="412674" y="2499742"/>
            <a:ext cx="78728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>
                <a:latin typeface="Times New Roman" panose="02020603050405020304" pitchFamily="18" charset="0"/>
                <a:cs typeface="Times New Roman" panose="02020603050405020304" pitchFamily="18" charset="0"/>
              </a:rPr>
              <a:t>i-IFTA: Inflamación en áreas con fibrosis intersticial y atrofia tubular (IFTA)</a:t>
            </a:r>
          </a:p>
          <a:p>
            <a:r>
              <a:rPr lang="pt-BR" sz="1400">
                <a:latin typeface="Times New Roman" panose="02020603050405020304" pitchFamily="18" charset="0"/>
                <a:cs typeface="Times New Roman" panose="02020603050405020304" pitchFamily="18" charset="0"/>
              </a:rPr>
              <a:t>t-IFTA: Tubulitis en áreas con fibrosis intersticial y atrofia tubular (IFTA)</a:t>
            </a:r>
            <a:endParaRPr lang="es-E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3323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314;p31"/>
          <p:cNvPicPr/>
          <p:nvPr/>
        </p:nvPicPr>
        <p:blipFill>
          <a:blip r:embed="rId2" cstate="print"/>
          <a:stretch/>
        </p:blipFill>
        <p:spPr>
          <a:xfrm>
            <a:off x="224640" y="670320"/>
            <a:ext cx="5627160" cy="4220280"/>
          </a:xfrm>
          <a:prstGeom prst="rect">
            <a:avLst/>
          </a:prstGeom>
          <a:ln w="9360">
            <a:solidFill>
              <a:schemeClr val="dk1"/>
            </a:solidFill>
            <a:round/>
          </a:ln>
        </p:spPr>
      </p:pic>
      <p:pic>
        <p:nvPicPr>
          <p:cNvPr id="296" name="Google Shape;315;p31"/>
          <p:cNvPicPr/>
          <p:nvPr/>
        </p:nvPicPr>
        <p:blipFill>
          <a:blip r:embed="rId3" cstate="print"/>
          <a:stretch/>
        </p:blipFill>
        <p:spPr>
          <a:xfrm>
            <a:off x="5986520" y="670320"/>
            <a:ext cx="2545920" cy="1909080"/>
          </a:xfrm>
          <a:prstGeom prst="rect">
            <a:avLst/>
          </a:prstGeom>
          <a:ln w="9360">
            <a:solidFill>
              <a:schemeClr val="dk1"/>
            </a:solidFill>
            <a:round/>
          </a:ln>
        </p:spPr>
      </p:pic>
      <p:sp>
        <p:nvSpPr>
          <p:cNvPr id="298" name="CustomShape 2"/>
          <p:cNvSpPr/>
          <p:nvPr/>
        </p:nvSpPr>
        <p:spPr>
          <a:xfrm>
            <a:off x="5965920" y="2580120"/>
            <a:ext cx="2801160" cy="3539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1100" b="1" strike="noStrike" spc="-1">
                <a:solidFill>
                  <a:srgbClr val="000000"/>
                </a:solidFill>
                <a:latin typeface="Open Sans"/>
                <a:ea typeface="Open Sans"/>
              </a:rPr>
              <a:t>Linfocitos CD8+ en el epitelio tubular</a:t>
            </a:r>
            <a:endParaRPr lang="es-ES" sz="1100" b="1" strike="noStrike" spc="-1">
              <a:latin typeface="Arial"/>
            </a:endParaRPr>
          </a:p>
        </p:txBody>
      </p:sp>
      <p:sp>
        <p:nvSpPr>
          <p:cNvPr id="299" name="CustomShape 3"/>
          <p:cNvSpPr/>
          <p:nvPr/>
        </p:nvSpPr>
        <p:spPr>
          <a:xfrm>
            <a:off x="3590280" y="2088720"/>
            <a:ext cx="360360" cy="289440"/>
          </a:xfrm>
          <a:prstGeom prst="rect">
            <a:avLst/>
          </a:prstGeom>
          <a:noFill/>
          <a:ln w="34925">
            <a:solidFill>
              <a:srgbClr val="FFFF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0" name="CustomShape 4"/>
          <p:cNvSpPr/>
          <p:nvPr/>
        </p:nvSpPr>
        <p:spPr>
          <a:xfrm>
            <a:off x="2851200" y="2378880"/>
            <a:ext cx="317520" cy="289440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1" name="CustomShape 5"/>
          <p:cNvSpPr/>
          <p:nvPr/>
        </p:nvSpPr>
        <p:spPr>
          <a:xfrm>
            <a:off x="3452400" y="2455200"/>
            <a:ext cx="317520" cy="261360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2" name="CustomShape 6"/>
          <p:cNvSpPr/>
          <p:nvPr/>
        </p:nvSpPr>
        <p:spPr>
          <a:xfrm>
            <a:off x="2975400" y="3307680"/>
            <a:ext cx="317520" cy="289440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3" name="CustomShape 7"/>
          <p:cNvSpPr/>
          <p:nvPr/>
        </p:nvSpPr>
        <p:spPr>
          <a:xfrm>
            <a:off x="2207880" y="3665520"/>
            <a:ext cx="317520" cy="289440"/>
          </a:xfrm>
          <a:prstGeom prst="ellipse">
            <a:avLst/>
          </a:prstGeom>
          <a:noFill/>
          <a:ln w="19080">
            <a:solidFill>
              <a:srgbClr val="0B539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4" name="CustomShape 8"/>
          <p:cNvSpPr/>
          <p:nvPr/>
        </p:nvSpPr>
        <p:spPr>
          <a:xfrm>
            <a:off x="3325320" y="3597840"/>
            <a:ext cx="317520" cy="289440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6" name="CustomShape 10"/>
          <p:cNvSpPr/>
          <p:nvPr/>
        </p:nvSpPr>
        <p:spPr>
          <a:xfrm>
            <a:off x="3886560" y="2455200"/>
            <a:ext cx="192960" cy="1909080"/>
          </a:xfrm>
          <a:prstGeom prst="rightBracket">
            <a:avLst>
              <a:gd name="adj" fmla="val 8333"/>
            </a:avLst>
          </a:prstGeom>
          <a:noFill/>
          <a:ln w="28575">
            <a:solidFill>
              <a:srgbClr val="FFFF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7" name="CustomShape 11"/>
          <p:cNvSpPr/>
          <p:nvPr/>
        </p:nvSpPr>
        <p:spPr>
          <a:xfrm>
            <a:off x="6651720" y="3452400"/>
            <a:ext cx="2280798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91440" rIns="90000" bIns="9144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ES" sz="1050" b="1" strike="noStrike" spc="-1">
                <a:solidFill>
                  <a:srgbClr val="000000"/>
                </a:solidFill>
                <a:latin typeface="Open Sans"/>
                <a:ea typeface="Open Sans"/>
              </a:rPr>
              <a:t>t-IFTA. </a:t>
            </a:r>
            <a:endParaRPr lang="es-ES" sz="1050" b="1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s-ES" sz="1050" b="1" strike="noStrike" spc="-1">
                <a:solidFill>
                  <a:srgbClr val="000000"/>
                </a:solidFill>
                <a:latin typeface="Open Sans"/>
                <a:ea typeface="Open Sans"/>
              </a:rPr>
              <a:t>Tubulitis en túbulos atróficos.</a:t>
            </a:r>
            <a:endParaRPr lang="es-ES" sz="1050" b="1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s-ES" sz="1050" b="1" strike="noStrike" spc="-1">
                <a:solidFill>
                  <a:srgbClr val="000000"/>
                </a:solidFill>
                <a:latin typeface="Open Sans"/>
                <a:ea typeface="Open Sans"/>
              </a:rPr>
              <a:t>Moderada tubulitis en más del 25% del parénquima cortical</a:t>
            </a:r>
            <a:endParaRPr lang="es-ES" sz="1050" b="1" strike="noStrike" spc="-1">
              <a:latin typeface="Arial"/>
            </a:endParaRPr>
          </a:p>
        </p:txBody>
      </p:sp>
      <p:sp>
        <p:nvSpPr>
          <p:cNvPr id="308" name="CustomShape 12"/>
          <p:cNvSpPr/>
          <p:nvPr/>
        </p:nvSpPr>
        <p:spPr>
          <a:xfrm>
            <a:off x="6523560" y="4510800"/>
            <a:ext cx="2512936" cy="5078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91440" rIns="90000" bIns="9144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ES" sz="1050" b="1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i-IFTA. Inflamación en más del 25% parénquima cortical esclerótico</a:t>
            </a:r>
            <a:endParaRPr lang="es-ES" sz="1050" b="1" strike="noStrike" spc="-1" dirty="0">
              <a:latin typeface="Arial"/>
            </a:endParaRPr>
          </a:p>
        </p:txBody>
      </p:sp>
      <p:sp>
        <p:nvSpPr>
          <p:cNvPr id="311" name="CustomShape 15"/>
          <p:cNvSpPr/>
          <p:nvPr/>
        </p:nvSpPr>
        <p:spPr>
          <a:xfrm>
            <a:off x="7058880" y="3049920"/>
            <a:ext cx="1789200" cy="3539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1100" b="1" strike="noStrike" spc="-1">
                <a:solidFill>
                  <a:srgbClr val="000000"/>
                </a:solidFill>
                <a:latin typeface="Open Sans"/>
                <a:ea typeface="Open Sans"/>
              </a:rPr>
              <a:t>Túbulo no atrófico</a:t>
            </a:r>
            <a:endParaRPr lang="es-ES" sz="1100" b="1" strike="noStrike" spc="-1">
              <a:latin typeface="Arial"/>
            </a:endParaRPr>
          </a:p>
        </p:txBody>
      </p:sp>
      <p:sp>
        <p:nvSpPr>
          <p:cNvPr id="312" name="CustomShape 16"/>
          <p:cNvSpPr/>
          <p:nvPr/>
        </p:nvSpPr>
        <p:spPr>
          <a:xfrm>
            <a:off x="123848" y="411510"/>
            <a:ext cx="5816304" cy="68691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91440" rIns="90000" bIns="91440">
            <a:noAutofit/>
          </a:bodyPr>
          <a:lstStyle/>
          <a:p>
            <a:pPr algn="just">
              <a:lnSpc>
                <a:spcPct val="100000"/>
              </a:lnSpc>
              <a:buClr>
                <a:srgbClr val="000000"/>
              </a:buClr>
            </a:pPr>
            <a:r>
              <a:rPr lang="es-ES" sz="1400" b="1" strike="noStrike" spc="-1">
                <a:solidFill>
                  <a:srgbClr val="0000FF"/>
                </a:solidFill>
                <a:latin typeface="Open Sans"/>
                <a:ea typeface="Open Sans"/>
              </a:rPr>
              <a:t>  </a:t>
            </a:r>
            <a:r>
              <a:rPr lang="es-ES" sz="1400" b="1" u="sng" strike="noStrike" spc="-1">
                <a:solidFill>
                  <a:srgbClr val="0000FF"/>
                </a:solidFill>
                <a:latin typeface="Open Sans"/>
                <a:ea typeface="Open Sans"/>
              </a:rPr>
              <a:t>Grado IA</a:t>
            </a:r>
            <a:r>
              <a:rPr lang="es-ES" sz="1400" b="1" strike="noStrike" spc="-1">
                <a:solidFill>
                  <a:srgbClr val="0000FF"/>
                </a:solidFill>
                <a:latin typeface="Open Sans"/>
                <a:ea typeface="Open Sans"/>
              </a:rPr>
              <a:t> (i-IFTA 2/3 y t2 ó t-IFTA2)</a:t>
            </a:r>
            <a:endParaRPr lang="es-ES" sz="1400" spc="-1">
              <a:solidFill>
                <a:srgbClr val="0000FF"/>
              </a:solidFill>
              <a:latin typeface="Arial"/>
            </a:endParaRPr>
          </a:p>
          <a:p>
            <a:pPr algn="just">
              <a:lnSpc>
                <a:spcPct val="100000"/>
              </a:lnSpc>
              <a:buClr>
                <a:srgbClr val="000000"/>
              </a:buClr>
            </a:pPr>
            <a:r>
              <a:rPr lang="es-ES" sz="1400" b="1" strike="noStrike" spc="-1">
                <a:solidFill>
                  <a:srgbClr val="0000FF"/>
                </a:solidFill>
                <a:latin typeface="Open Sans"/>
                <a:ea typeface="Open Sans"/>
              </a:rPr>
              <a:t>  </a:t>
            </a:r>
            <a:r>
              <a:rPr lang="es-ES" sz="1400" b="1" u="sng" strike="noStrike" spc="-1">
                <a:solidFill>
                  <a:srgbClr val="0000FF"/>
                </a:solidFill>
                <a:latin typeface="Open Sans"/>
                <a:ea typeface="Open Sans"/>
              </a:rPr>
              <a:t>Grado IB</a:t>
            </a:r>
            <a:r>
              <a:rPr lang="es-ES" sz="1400" b="1" strike="noStrike" spc="-1">
                <a:solidFill>
                  <a:srgbClr val="0000FF"/>
                </a:solidFill>
                <a:latin typeface="Open Sans"/>
                <a:ea typeface="Open Sans"/>
              </a:rPr>
              <a:t> (i-IFTA 2/3 y t3 ó t-IFTA3)</a:t>
            </a:r>
            <a:endParaRPr lang="es-ES" sz="1400" b="0" strike="noStrike" spc="-1">
              <a:solidFill>
                <a:srgbClr val="0000FF"/>
              </a:solidFill>
              <a:latin typeface="Arial"/>
            </a:endParaRPr>
          </a:p>
        </p:txBody>
      </p:sp>
      <p:sp>
        <p:nvSpPr>
          <p:cNvPr id="313" name="CustomShape 17"/>
          <p:cNvSpPr/>
          <p:nvPr/>
        </p:nvSpPr>
        <p:spPr>
          <a:xfrm>
            <a:off x="539552" y="4510800"/>
            <a:ext cx="659520" cy="3539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91440" rIns="90000" bIns="9144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1100" b="1" strike="noStrike" spc="-1">
                <a:solidFill>
                  <a:srgbClr val="000000"/>
                </a:solidFill>
                <a:latin typeface="Open Sans"/>
                <a:ea typeface="Open Sans"/>
              </a:rPr>
              <a:t>PLATA</a:t>
            </a:r>
            <a:endParaRPr lang="es-ES" sz="1100" b="1" strike="noStrike" spc="-1">
              <a:latin typeface="Arial"/>
            </a:endParaRPr>
          </a:p>
        </p:txBody>
      </p:sp>
      <p:sp>
        <p:nvSpPr>
          <p:cNvPr id="314" name="CustomShape 18"/>
          <p:cNvSpPr/>
          <p:nvPr/>
        </p:nvSpPr>
        <p:spPr>
          <a:xfrm>
            <a:off x="8127000" y="2354400"/>
            <a:ext cx="606240" cy="33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1000" b="0" strike="noStrike" spc="-1">
                <a:solidFill>
                  <a:srgbClr val="000000"/>
                </a:solidFill>
                <a:latin typeface="Open Sans"/>
                <a:ea typeface="Open Sans"/>
              </a:rPr>
              <a:t>CD8</a:t>
            </a:r>
            <a:endParaRPr lang="es-ES" sz="1000" b="0" strike="noStrike" spc="-1">
              <a:latin typeface="Arial"/>
            </a:endParaRPr>
          </a:p>
        </p:txBody>
      </p:sp>
      <p:sp>
        <p:nvSpPr>
          <p:cNvPr id="2" name="CustomShape 6">
            <a:extLst>
              <a:ext uri="{FF2B5EF4-FFF2-40B4-BE49-F238E27FC236}">
                <a16:creationId xmlns:a16="http://schemas.microsoft.com/office/drawing/2014/main" id="{C87A9A22-F437-6136-1212-ABFE5D9BFF15}"/>
              </a:ext>
            </a:extLst>
          </p:cNvPr>
          <p:cNvSpPr/>
          <p:nvPr/>
        </p:nvSpPr>
        <p:spPr>
          <a:xfrm>
            <a:off x="33216" y="64536"/>
            <a:ext cx="6799584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91440" rIns="90000" bIns="91440">
            <a:spAutoFit/>
          </a:bodyPr>
          <a:lstStyle/>
          <a:p>
            <a:pPr>
              <a:lnSpc>
                <a:spcPct val="100000"/>
              </a:lnSpc>
            </a:pPr>
            <a:r>
              <a:rPr lang="es-ES" b="1" strike="noStrike" spc="-1">
                <a:solidFill>
                  <a:srgbClr val="0000FF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RECHAZO CRÓNICO ACTIVO MEDIADO POR CÉLULAS T </a:t>
            </a:r>
            <a:endParaRPr lang="es-ES" sz="1400" b="0" strike="noStrike" spc="-1" baseline="30000">
              <a:solidFill>
                <a:srgbClr val="0000FF"/>
              </a:solidFill>
              <a:latin typeface="Arial"/>
            </a:endParaRPr>
          </a:p>
        </p:txBody>
      </p:sp>
      <p:sp>
        <p:nvSpPr>
          <p:cNvPr id="3" name="CustomShape 10">
            <a:extLst>
              <a:ext uri="{FF2B5EF4-FFF2-40B4-BE49-F238E27FC236}">
                <a16:creationId xmlns:a16="http://schemas.microsoft.com/office/drawing/2014/main" id="{1DA97647-9989-BAF8-A900-8322E65ADE0F}"/>
              </a:ext>
            </a:extLst>
          </p:cNvPr>
          <p:cNvSpPr/>
          <p:nvPr/>
        </p:nvSpPr>
        <p:spPr>
          <a:xfrm rot="15518842">
            <a:off x="5004620" y="908054"/>
            <a:ext cx="108000" cy="216176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CustomShape 10">
            <a:extLst>
              <a:ext uri="{FF2B5EF4-FFF2-40B4-BE49-F238E27FC236}">
                <a16:creationId xmlns:a16="http://schemas.microsoft.com/office/drawing/2014/main" id="{3257BA52-0626-7136-19E6-0CC8054D2926}"/>
              </a:ext>
            </a:extLst>
          </p:cNvPr>
          <p:cNvSpPr/>
          <p:nvPr/>
        </p:nvSpPr>
        <p:spPr>
          <a:xfrm rot="16771065">
            <a:off x="5952973" y="1906955"/>
            <a:ext cx="108000" cy="216176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CustomShape 10">
            <a:extLst>
              <a:ext uri="{FF2B5EF4-FFF2-40B4-BE49-F238E27FC236}">
                <a16:creationId xmlns:a16="http://schemas.microsoft.com/office/drawing/2014/main" id="{D6B733A4-4192-FC54-CC5A-BC99BBE400E7}"/>
              </a:ext>
            </a:extLst>
          </p:cNvPr>
          <p:cNvSpPr/>
          <p:nvPr/>
        </p:nvSpPr>
        <p:spPr>
          <a:xfrm rot="16511364">
            <a:off x="5456136" y="2691590"/>
            <a:ext cx="108000" cy="2302372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CustomShape 10">
            <a:extLst>
              <a:ext uri="{FF2B5EF4-FFF2-40B4-BE49-F238E27FC236}">
                <a16:creationId xmlns:a16="http://schemas.microsoft.com/office/drawing/2014/main" id="{1FDDDC42-C4BE-5114-8048-26C2922AC707}"/>
              </a:ext>
            </a:extLst>
          </p:cNvPr>
          <p:cNvSpPr/>
          <p:nvPr/>
        </p:nvSpPr>
        <p:spPr>
          <a:xfrm rot="17153260">
            <a:off x="5598687" y="3375799"/>
            <a:ext cx="108000" cy="1770677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AF3E6DC-68B0-DA9C-BFD2-C84612F8EA83}"/>
              </a:ext>
            </a:extLst>
          </p:cNvPr>
          <p:cNvSpPr txBox="1"/>
          <p:nvPr/>
        </p:nvSpPr>
        <p:spPr>
          <a:xfrm>
            <a:off x="395536" y="1131590"/>
            <a:ext cx="3600784" cy="33665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800" strike="noStrike" spc="-1" dirty="0" err="1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Arteriopatía</a:t>
            </a:r>
            <a:r>
              <a:rPr lang="es-ES" sz="180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crónica del trasplante. Fibrosis de la íntima con infiltrado inflamatorio mononuclear y formación de neo elástica. </a:t>
            </a:r>
          </a:p>
          <a:p>
            <a:pPr>
              <a:lnSpc>
                <a:spcPct val="150000"/>
              </a:lnSpc>
            </a:pPr>
            <a:r>
              <a:rPr lang="es-ES" sz="180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Esto puede explicarse como manifestación de ABMR crónico o crónico activo, o mixto (ABMR/TCMR)</a:t>
            </a:r>
          </a:p>
        </p:txBody>
      </p:sp>
      <p:pic>
        <p:nvPicPr>
          <p:cNvPr id="5" name="5 Imagen" descr="image010.jpg">
            <a:extLst>
              <a:ext uri="{FF2B5EF4-FFF2-40B4-BE49-F238E27FC236}">
                <a16:creationId xmlns:a16="http://schemas.microsoft.com/office/drawing/2014/main" id="{C60EA0E0-A8E6-E80A-1B09-915AEF4287B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1110691"/>
            <a:ext cx="4701806" cy="3526355"/>
          </a:xfrm>
          <a:prstGeom prst="rect">
            <a:avLst/>
          </a:prstGeom>
          <a:ln w="9360">
            <a:solidFill>
              <a:schemeClr val="dk1"/>
            </a:solidFill>
            <a:round/>
          </a:ln>
        </p:spPr>
      </p:pic>
      <p:sp>
        <p:nvSpPr>
          <p:cNvPr id="6" name="CustomShape 1">
            <a:extLst>
              <a:ext uri="{FF2B5EF4-FFF2-40B4-BE49-F238E27FC236}">
                <a16:creationId xmlns:a16="http://schemas.microsoft.com/office/drawing/2014/main" id="{2621E4C3-EB2B-B5AC-0849-D051CA055B6D}"/>
              </a:ext>
            </a:extLst>
          </p:cNvPr>
          <p:cNvSpPr/>
          <p:nvPr/>
        </p:nvSpPr>
        <p:spPr>
          <a:xfrm>
            <a:off x="203676" y="123478"/>
            <a:ext cx="7129176" cy="56814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s-ES" sz="2400" b="1" spc="-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CATEGORÍA  4: </a:t>
            </a:r>
            <a:r>
              <a:rPr lang="es-ES" sz="2400" b="1" spc="-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TCMR crónico. Grado II</a:t>
            </a:r>
            <a:endParaRPr lang="es-ES" sz="2400" b="1" spc="-1" baseline="30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1487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2FED4A1-0ECF-0F64-6303-E1F019291903}"/>
              </a:ext>
            </a:extLst>
          </p:cNvPr>
          <p:cNvSpPr txBox="1"/>
          <p:nvPr/>
        </p:nvSpPr>
        <p:spPr>
          <a:xfrm>
            <a:off x="1043608" y="1491630"/>
            <a:ext cx="280831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s-ES" b="1" dirty="0"/>
              <a:t>PVN Clase 1</a:t>
            </a:r>
          </a:p>
          <a:p>
            <a:pPr lvl="1"/>
            <a:r>
              <a:rPr lang="es-ES" b="1" dirty="0" err="1"/>
              <a:t>pvl</a:t>
            </a:r>
            <a:r>
              <a:rPr lang="es-ES" b="1" dirty="0"/>
              <a:t> 1 </a:t>
            </a:r>
            <a:r>
              <a:rPr lang="es-ES" b="1" dirty="0" err="1"/>
              <a:t>ci</a:t>
            </a:r>
            <a:r>
              <a:rPr lang="es-ES" b="1" dirty="0"/>
              <a:t> 0-1</a:t>
            </a:r>
          </a:p>
          <a:p>
            <a:pPr>
              <a:lnSpc>
                <a:spcPct val="100000"/>
              </a:lnSpc>
            </a:pPr>
            <a:endParaRPr lang="es-ES" b="1" dirty="0"/>
          </a:p>
          <a:p>
            <a:pPr>
              <a:lnSpc>
                <a:spcPct val="100000"/>
              </a:lnSpc>
            </a:pPr>
            <a:r>
              <a:rPr lang="es-ES" b="1" dirty="0"/>
              <a:t>PVN Clase 2</a:t>
            </a:r>
          </a:p>
          <a:p>
            <a:pPr lvl="1"/>
            <a:r>
              <a:rPr lang="es-ES" b="1" dirty="0" err="1"/>
              <a:t>pvl</a:t>
            </a:r>
            <a:r>
              <a:rPr lang="es-ES" b="1" dirty="0"/>
              <a:t> 1 y </a:t>
            </a:r>
            <a:r>
              <a:rPr lang="es-ES" b="1" dirty="0" err="1"/>
              <a:t>ci</a:t>
            </a:r>
            <a:r>
              <a:rPr lang="es-ES" b="1" dirty="0"/>
              <a:t> 2-3 o</a:t>
            </a:r>
          </a:p>
          <a:p>
            <a:pPr lvl="1"/>
            <a:r>
              <a:rPr lang="es-ES" b="1" dirty="0" err="1"/>
              <a:t>pvl</a:t>
            </a:r>
            <a:r>
              <a:rPr lang="es-ES" b="1" dirty="0"/>
              <a:t> 2 y </a:t>
            </a:r>
            <a:r>
              <a:rPr lang="es-ES" b="1" dirty="0" err="1"/>
              <a:t>ci</a:t>
            </a:r>
            <a:r>
              <a:rPr lang="es-ES" b="1" dirty="0"/>
              <a:t> 0-3 o</a:t>
            </a:r>
          </a:p>
          <a:p>
            <a:pPr lvl="1"/>
            <a:r>
              <a:rPr lang="es-ES" b="1" dirty="0" err="1"/>
              <a:t>pvl</a:t>
            </a:r>
            <a:r>
              <a:rPr lang="es-ES" b="1" dirty="0"/>
              <a:t> 3 y </a:t>
            </a:r>
            <a:r>
              <a:rPr lang="es-ES" b="1" dirty="0" err="1"/>
              <a:t>ci</a:t>
            </a:r>
            <a:r>
              <a:rPr lang="es-ES" b="1" dirty="0"/>
              <a:t> 0-1</a:t>
            </a:r>
          </a:p>
          <a:p>
            <a:endParaRPr lang="es-ES" b="1" dirty="0"/>
          </a:p>
          <a:p>
            <a:r>
              <a:rPr lang="es-ES" b="1" dirty="0"/>
              <a:t>PVN Clase 3</a:t>
            </a:r>
          </a:p>
          <a:p>
            <a:r>
              <a:rPr lang="es-ES" b="1" dirty="0"/>
              <a:t>       </a:t>
            </a:r>
            <a:r>
              <a:rPr lang="es-ES" b="1" dirty="0" err="1"/>
              <a:t>pvl</a:t>
            </a:r>
            <a:r>
              <a:rPr lang="es-ES" b="1" dirty="0"/>
              <a:t> 3 y </a:t>
            </a:r>
            <a:r>
              <a:rPr lang="es-ES" b="1" dirty="0" err="1"/>
              <a:t>ci</a:t>
            </a:r>
            <a:r>
              <a:rPr lang="es-ES" b="1" dirty="0"/>
              <a:t> 2-3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F30E9B6-E380-55FB-21B4-E3F370E9D5C1}"/>
              </a:ext>
            </a:extLst>
          </p:cNvPr>
          <p:cNvSpPr txBox="1"/>
          <p:nvPr/>
        </p:nvSpPr>
        <p:spPr>
          <a:xfrm>
            <a:off x="971600" y="267494"/>
            <a:ext cx="684076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s-ES" sz="3200" b="1" strike="noStrike" spc="-1" dirty="0">
                <a:solidFill>
                  <a:srgbClr val="FF0000"/>
                </a:solidFill>
                <a:latin typeface="Economica"/>
                <a:ea typeface="Economica"/>
              </a:rPr>
              <a:t>Categoría 5</a:t>
            </a:r>
            <a:br>
              <a:rPr lang="es-ES" sz="3200" dirty="0"/>
            </a:br>
            <a:r>
              <a:rPr lang="es-ES" sz="3200" b="0" strike="noStrike" spc="-1" dirty="0">
                <a:solidFill>
                  <a:srgbClr val="0000FF"/>
                </a:solidFill>
                <a:latin typeface="Economica"/>
                <a:ea typeface="Economica"/>
              </a:rPr>
              <a:t>Nefropatía por Poliomavirus (PVN)</a:t>
            </a:r>
            <a:endParaRPr lang="es-ES" sz="3200" b="0" strike="noStrike" spc="-1" dirty="0">
              <a:solidFill>
                <a:srgbClr val="0000FF"/>
              </a:solidFill>
              <a:latin typeface="Arial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601233C-C5B2-8C85-634A-D5928B35BE48}"/>
              </a:ext>
            </a:extLst>
          </p:cNvPr>
          <p:cNvSpPr txBox="1"/>
          <p:nvPr/>
        </p:nvSpPr>
        <p:spPr>
          <a:xfrm>
            <a:off x="4139952" y="1995686"/>
            <a:ext cx="39164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pvl: Poliomavirus nivel de carga viral</a:t>
            </a:r>
          </a:p>
          <a:p>
            <a:r>
              <a:rPr lang="es-ES"/>
              <a:t>ci: Score de fibrosis Banff</a:t>
            </a:r>
          </a:p>
        </p:txBody>
      </p:sp>
      <p:sp>
        <p:nvSpPr>
          <p:cNvPr id="4" name="CustomShape 1">
            <a:extLst>
              <a:ext uri="{FF2B5EF4-FFF2-40B4-BE49-F238E27FC236}">
                <a16:creationId xmlns:a16="http://schemas.microsoft.com/office/drawing/2014/main" id="{E1BC5AF6-D827-20C7-659F-2CD34C766F15}"/>
              </a:ext>
            </a:extLst>
          </p:cNvPr>
          <p:cNvSpPr/>
          <p:nvPr/>
        </p:nvSpPr>
        <p:spPr>
          <a:xfrm>
            <a:off x="4139952" y="3003798"/>
            <a:ext cx="4536504" cy="1046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91440" rIns="90000" bIns="9144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s-ES" sz="1400" b="1" strike="noStrike" spc="-1">
                <a:solidFill>
                  <a:srgbClr val="000000"/>
                </a:solidFill>
                <a:latin typeface="Open Sans"/>
                <a:ea typeface="Open Sans"/>
              </a:rPr>
              <a:t>La valoración del índice de fibrosis “ci score” y el nivel de carga viral en la biopsia “pvl score” nos dan la clase PVN de la enfermedad, que nos aporta información pronóstica.</a:t>
            </a:r>
            <a:endParaRPr lang="es-ES" sz="1400" b="1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303440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Google Shape;361;p35"/>
          <p:cNvPicPr/>
          <p:nvPr/>
        </p:nvPicPr>
        <p:blipFill>
          <a:blip r:embed="rId2" cstate="print"/>
          <a:stretch/>
        </p:blipFill>
        <p:spPr>
          <a:xfrm>
            <a:off x="315180" y="992039"/>
            <a:ext cx="4265640" cy="3198960"/>
          </a:xfrm>
          <a:prstGeom prst="rect">
            <a:avLst/>
          </a:prstGeom>
          <a:ln w="9360">
            <a:solidFill>
              <a:schemeClr val="dk1"/>
            </a:solidFill>
            <a:round/>
          </a:ln>
        </p:spPr>
      </p:pic>
      <p:pic>
        <p:nvPicPr>
          <p:cNvPr id="327" name="Google Shape;362;p35"/>
          <p:cNvPicPr/>
          <p:nvPr/>
        </p:nvPicPr>
        <p:blipFill>
          <a:blip r:embed="rId3" cstate="print"/>
          <a:srcRect r="4934" b="6707"/>
          <a:stretch/>
        </p:blipFill>
        <p:spPr>
          <a:xfrm>
            <a:off x="4619880" y="987574"/>
            <a:ext cx="4265280" cy="3198960"/>
          </a:xfrm>
          <a:prstGeom prst="rect">
            <a:avLst/>
          </a:prstGeom>
          <a:ln w="9360">
            <a:solidFill>
              <a:schemeClr val="dk1"/>
            </a:solidFill>
            <a:round/>
          </a:ln>
        </p:spPr>
      </p:pic>
      <p:sp>
        <p:nvSpPr>
          <p:cNvPr id="329" name="CustomShape 2"/>
          <p:cNvSpPr/>
          <p:nvPr/>
        </p:nvSpPr>
        <p:spPr>
          <a:xfrm>
            <a:off x="6565680" y="4535280"/>
            <a:ext cx="2255040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ES" sz="1000" b="1" strike="noStrike" spc="-1">
                <a:solidFill>
                  <a:srgbClr val="000000"/>
                </a:solidFill>
                <a:latin typeface="Open Sans"/>
                <a:ea typeface="Open Sans"/>
              </a:rPr>
              <a:t>Inclusiones nucleares basofílicas en vidrio esmerilado en el epitelio tubular</a:t>
            </a:r>
            <a:endParaRPr lang="es-ES" sz="1000" b="1" strike="noStrike" spc="-1">
              <a:latin typeface="Arial"/>
            </a:endParaRPr>
          </a:p>
        </p:txBody>
      </p:sp>
      <p:sp>
        <p:nvSpPr>
          <p:cNvPr id="331" name="CustomShape 4"/>
          <p:cNvSpPr/>
          <p:nvPr/>
        </p:nvSpPr>
        <p:spPr>
          <a:xfrm>
            <a:off x="3022200" y="622800"/>
            <a:ext cx="1718640" cy="3462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ES" sz="1050" b="1" strike="noStrike" spc="-1">
                <a:solidFill>
                  <a:srgbClr val="000000"/>
                </a:solidFill>
                <a:latin typeface="Open Sans"/>
                <a:ea typeface="Open Sans"/>
              </a:rPr>
              <a:t>Aclaramiento nuclear  </a:t>
            </a:r>
            <a:endParaRPr lang="es-ES" sz="1050" b="1" strike="noStrike" spc="-1">
              <a:latin typeface="Arial"/>
            </a:endParaRPr>
          </a:p>
        </p:txBody>
      </p:sp>
      <p:sp>
        <p:nvSpPr>
          <p:cNvPr id="332" name="CustomShape 5"/>
          <p:cNvSpPr/>
          <p:nvPr/>
        </p:nvSpPr>
        <p:spPr>
          <a:xfrm>
            <a:off x="242640" y="3948840"/>
            <a:ext cx="650160" cy="33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1000" b="0" strike="noStrike" spc="-1">
                <a:solidFill>
                  <a:srgbClr val="000000"/>
                </a:solidFill>
                <a:latin typeface="Open Sans"/>
                <a:ea typeface="Open Sans"/>
              </a:rPr>
              <a:t>H&amp;E</a:t>
            </a:r>
            <a:endParaRPr lang="es-ES" sz="1000" b="0" strike="noStrike" spc="-1">
              <a:latin typeface="Arial"/>
            </a:endParaRPr>
          </a:p>
        </p:txBody>
      </p:sp>
      <p:sp>
        <p:nvSpPr>
          <p:cNvPr id="333" name="CustomShape 6"/>
          <p:cNvSpPr/>
          <p:nvPr/>
        </p:nvSpPr>
        <p:spPr>
          <a:xfrm>
            <a:off x="8302566" y="3817123"/>
            <a:ext cx="457200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91440" rIns="90000" bIns="9144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1000" b="1" strike="noStrike" spc="-1">
                <a:solidFill>
                  <a:srgbClr val="000000"/>
                </a:solidFill>
                <a:latin typeface="Open Sans"/>
                <a:ea typeface="Open Sans"/>
              </a:rPr>
              <a:t>H&amp;E</a:t>
            </a:r>
            <a:endParaRPr lang="es-ES" sz="1000" b="1" strike="noStrike" spc="-1">
              <a:latin typeface="Arial"/>
            </a:endParaRPr>
          </a:p>
        </p:txBody>
      </p:sp>
      <p:sp>
        <p:nvSpPr>
          <p:cNvPr id="334" name="CustomShape 7"/>
          <p:cNvSpPr/>
          <p:nvPr/>
        </p:nvSpPr>
        <p:spPr>
          <a:xfrm>
            <a:off x="305393" y="121603"/>
            <a:ext cx="4194599" cy="67710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91440" rIns="90000" bIns="91440">
            <a:spAutoFit/>
          </a:bodyPr>
          <a:lstStyle/>
          <a:p>
            <a:pPr>
              <a:lnSpc>
                <a:spcPct val="100000"/>
              </a:lnSpc>
            </a:pPr>
            <a:r>
              <a:rPr lang="es-ES" b="1" spc="-1">
                <a:solidFill>
                  <a:srgbClr val="0000FF"/>
                </a:solidFill>
                <a:latin typeface="Open Sans"/>
                <a:ea typeface="Open Sans"/>
              </a:rPr>
              <a:t>NEFROPATÍA POR POLIOMAVIRUS</a:t>
            </a:r>
          </a:p>
          <a:p>
            <a:pPr>
              <a:lnSpc>
                <a:spcPct val="100000"/>
              </a:lnSpc>
            </a:pPr>
            <a:r>
              <a:rPr lang="es-ES" sz="1400" b="1" u="sng" strike="noStrike" spc="-1">
                <a:solidFill>
                  <a:srgbClr val="0000FF"/>
                </a:solidFill>
                <a:latin typeface="Open Sans"/>
                <a:ea typeface="Open Sans"/>
              </a:rPr>
              <a:t>Cambios citopáticos</a:t>
            </a:r>
            <a:endParaRPr lang="es-ES" sz="1400" b="0" u="sng" strike="noStrike" spc="-1">
              <a:solidFill>
                <a:srgbClr val="0000FF"/>
              </a:solidFill>
              <a:latin typeface="Arial"/>
            </a:endParaRPr>
          </a:p>
        </p:txBody>
      </p:sp>
      <p:sp>
        <p:nvSpPr>
          <p:cNvPr id="335" name="CustomShape 8"/>
          <p:cNvSpPr/>
          <p:nvPr/>
        </p:nvSpPr>
        <p:spPr>
          <a:xfrm>
            <a:off x="3301200" y="1850040"/>
            <a:ext cx="357480" cy="338040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7" name="CustomShape 10"/>
          <p:cNvSpPr/>
          <p:nvPr/>
        </p:nvSpPr>
        <p:spPr>
          <a:xfrm>
            <a:off x="4860032" y="578635"/>
            <a:ext cx="864096" cy="3539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91440" rIns="90000" bIns="9144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ES" sz="1100" b="1" strike="noStrike" spc="-1">
                <a:solidFill>
                  <a:srgbClr val="000000"/>
                </a:solidFill>
                <a:latin typeface="Open Sans"/>
                <a:ea typeface="Open Sans"/>
              </a:rPr>
              <a:t>Tubulitis</a:t>
            </a:r>
            <a:endParaRPr lang="es-ES" sz="1100" b="1" strike="noStrike" spc="-1">
              <a:latin typeface="Arial"/>
            </a:endParaRPr>
          </a:p>
        </p:txBody>
      </p:sp>
      <p:sp>
        <p:nvSpPr>
          <p:cNvPr id="340" name="CustomShape 13"/>
          <p:cNvSpPr/>
          <p:nvPr/>
        </p:nvSpPr>
        <p:spPr>
          <a:xfrm>
            <a:off x="4360680" y="4611960"/>
            <a:ext cx="2114640" cy="4924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ES" sz="1000" b="1" strike="noStrike" spc="-1">
                <a:solidFill>
                  <a:srgbClr val="000000"/>
                </a:solidFill>
                <a:latin typeface="Open Sans"/>
                <a:ea typeface="Open Sans"/>
              </a:rPr>
              <a:t>Infiltrado intersticial mixto  y parcheado </a:t>
            </a:r>
            <a:endParaRPr lang="es-ES" sz="1000" b="1" strike="noStrike" spc="-1">
              <a:latin typeface="Arial"/>
            </a:endParaRPr>
          </a:p>
        </p:txBody>
      </p:sp>
      <p:sp>
        <p:nvSpPr>
          <p:cNvPr id="341" name="CustomShape 14"/>
          <p:cNvSpPr/>
          <p:nvPr/>
        </p:nvSpPr>
        <p:spPr>
          <a:xfrm>
            <a:off x="242639" y="4361930"/>
            <a:ext cx="3555827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91440" rIns="90000" bIns="9144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1100" b="1" strike="noStrike" spc="-1">
                <a:solidFill>
                  <a:srgbClr val="000000"/>
                </a:solidFill>
                <a:latin typeface="Open Sans"/>
                <a:ea typeface="Open Sans"/>
              </a:rPr>
              <a:t>La infección por virus BK ocurre en el trasplante o en otros contextos de inmunosupresión. </a:t>
            </a:r>
            <a:endParaRPr lang="es-ES" sz="1100" b="1" strike="noStrike" spc="-1">
              <a:latin typeface="Arial"/>
            </a:endParaRPr>
          </a:p>
        </p:txBody>
      </p:sp>
      <p:sp>
        <p:nvSpPr>
          <p:cNvPr id="2" name="CustomShape 10">
            <a:extLst>
              <a:ext uri="{FF2B5EF4-FFF2-40B4-BE49-F238E27FC236}">
                <a16:creationId xmlns:a16="http://schemas.microsoft.com/office/drawing/2014/main" id="{88C5A294-DAAB-41DE-2517-0E69BEC66D87}"/>
              </a:ext>
            </a:extLst>
          </p:cNvPr>
          <p:cNvSpPr/>
          <p:nvPr/>
        </p:nvSpPr>
        <p:spPr>
          <a:xfrm rot="1881732">
            <a:off x="3163483" y="790400"/>
            <a:ext cx="108000" cy="223734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CustomShape 10">
            <a:extLst>
              <a:ext uri="{FF2B5EF4-FFF2-40B4-BE49-F238E27FC236}">
                <a16:creationId xmlns:a16="http://schemas.microsoft.com/office/drawing/2014/main" id="{BC6541FB-F490-2965-FFE6-03B3095FCA49}"/>
              </a:ext>
            </a:extLst>
          </p:cNvPr>
          <p:cNvSpPr/>
          <p:nvPr/>
        </p:nvSpPr>
        <p:spPr>
          <a:xfrm rot="3217065">
            <a:off x="4364431" y="524169"/>
            <a:ext cx="108000" cy="1755933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CustomShape 10">
            <a:extLst>
              <a:ext uri="{FF2B5EF4-FFF2-40B4-BE49-F238E27FC236}">
                <a16:creationId xmlns:a16="http://schemas.microsoft.com/office/drawing/2014/main" id="{6A2846C1-08E6-ABCA-9832-C704C8E1CBAD}"/>
              </a:ext>
            </a:extLst>
          </p:cNvPr>
          <p:cNvSpPr/>
          <p:nvPr/>
        </p:nvSpPr>
        <p:spPr>
          <a:xfrm rot="11034200">
            <a:off x="5310263" y="3403993"/>
            <a:ext cx="108000" cy="1232482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CustomShape 10">
            <a:extLst>
              <a:ext uri="{FF2B5EF4-FFF2-40B4-BE49-F238E27FC236}">
                <a16:creationId xmlns:a16="http://schemas.microsoft.com/office/drawing/2014/main" id="{683A7610-35A2-AD04-1AAB-52D5389E4B94}"/>
              </a:ext>
            </a:extLst>
          </p:cNvPr>
          <p:cNvSpPr/>
          <p:nvPr/>
        </p:nvSpPr>
        <p:spPr>
          <a:xfrm rot="11034200">
            <a:off x="7346096" y="2519609"/>
            <a:ext cx="108000" cy="206708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CustomShape 10">
            <a:extLst>
              <a:ext uri="{FF2B5EF4-FFF2-40B4-BE49-F238E27FC236}">
                <a16:creationId xmlns:a16="http://schemas.microsoft.com/office/drawing/2014/main" id="{71D50A22-E34B-FE5B-4D31-79DD65C0A768}"/>
              </a:ext>
            </a:extLst>
          </p:cNvPr>
          <p:cNvSpPr/>
          <p:nvPr/>
        </p:nvSpPr>
        <p:spPr>
          <a:xfrm rot="10800000">
            <a:off x="7632352" y="2544874"/>
            <a:ext cx="108000" cy="20431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Google Shape;381;p36"/>
          <p:cNvPicPr/>
          <p:nvPr/>
        </p:nvPicPr>
        <p:blipFill>
          <a:blip r:embed="rId2" cstate="print"/>
          <a:srcRect l="7816" t="765"/>
          <a:stretch/>
        </p:blipFill>
        <p:spPr>
          <a:xfrm>
            <a:off x="403200" y="803520"/>
            <a:ext cx="4743000" cy="3830760"/>
          </a:xfrm>
          <a:prstGeom prst="rect">
            <a:avLst/>
          </a:prstGeom>
          <a:ln w="9360">
            <a:solidFill>
              <a:schemeClr val="dk1"/>
            </a:solidFill>
            <a:round/>
          </a:ln>
        </p:spPr>
      </p:pic>
      <p:pic>
        <p:nvPicPr>
          <p:cNvPr id="343" name="Google Shape;382;p36"/>
          <p:cNvPicPr/>
          <p:nvPr/>
        </p:nvPicPr>
        <p:blipFill>
          <a:blip r:embed="rId3" cstate="print"/>
          <a:stretch/>
        </p:blipFill>
        <p:spPr>
          <a:xfrm rot="5400000">
            <a:off x="4688280" y="1282320"/>
            <a:ext cx="3829320" cy="2873160"/>
          </a:xfrm>
          <a:prstGeom prst="rect">
            <a:avLst/>
          </a:prstGeom>
          <a:ln w="9360">
            <a:solidFill>
              <a:schemeClr val="dk1"/>
            </a:solidFill>
            <a:round/>
          </a:ln>
        </p:spPr>
      </p:pic>
      <p:sp>
        <p:nvSpPr>
          <p:cNvPr id="344" name="CustomShape 1"/>
          <p:cNvSpPr/>
          <p:nvPr/>
        </p:nvSpPr>
        <p:spPr>
          <a:xfrm>
            <a:off x="3312000" y="2940840"/>
            <a:ext cx="375480" cy="399600"/>
          </a:xfrm>
          <a:prstGeom prst="ellipse">
            <a:avLst/>
          </a:prstGeom>
          <a:noFill/>
          <a:ln w="19080">
            <a:solidFill>
              <a:srgbClr val="FFFF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5" name="CustomShape 2"/>
          <p:cNvSpPr/>
          <p:nvPr/>
        </p:nvSpPr>
        <p:spPr>
          <a:xfrm>
            <a:off x="2977920" y="2456640"/>
            <a:ext cx="375480" cy="353160"/>
          </a:xfrm>
          <a:prstGeom prst="ellipse">
            <a:avLst/>
          </a:prstGeom>
          <a:noFill/>
          <a:ln w="19080">
            <a:solidFill>
              <a:srgbClr val="FFFF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6" name="CustomShape 3"/>
          <p:cNvSpPr/>
          <p:nvPr/>
        </p:nvSpPr>
        <p:spPr>
          <a:xfrm>
            <a:off x="2243880" y="1546200"/>
            <a:ext cx="375480" cy="353160"/>
          </a:xfrm>
          <a:prstGeom prst="ellipse">
            <a:avLst/>
          </a:prstGeom>
          <a:noFill/>
          <a:ln w="19080">
            <a:solidFill>
              <a:srgbClr val="FFFF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7" name="CustomShape 4"/>
          <p:cNvSpPr/>
          <p:nvPr/>
        </p:nvSpPr>
        <p:spPr>
          <a:xfrm>
            <a:off x="61560" y="4753440"/>
            <a:ext cx="3790800" cy="353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8" name="CustomShape 5"/>
          <p:cNvSpPr/>
          <p:nvPr/>
        </p:nvSpPr>
        <p:spPr>
          <a:xfrm>
            <a:off x="191160" y="4334400"/>
            <a:ext cx="920520" cy="33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ES" sz="1000" b="0" strike="noStrike" spc="-1">
                <a:solidFill>
                  <a:srgbClr val="000000"/>
                </a:solidFill>
                <a:latin typeface="Open Sans"/>
                <a:ea typeface="Open Sans"/>
              </a:rPr>
              <a:t>H&amp;E</a:t>
            </a:r>
            <a:endParaRPr lang="es-ES" sz="1000" b="0" strike="noStrike" spc="-1">
              <a:latin typeface="Arial"/>
            </a:endParaRPr>
          </a:p>
        </p:txBody>
      </p:sp>
      <p:sp>
        <p:nvSpPr>
          <p:cNvPr id="349" name="CustomShape 6"/>
          <p:cNvSpPr/>
          <p:nvPr/>
        </p:nvSpPr>
        <p:spPr>
          <a:xfrm>
            <a:off x="7277400" y="4298400"/>
            <a:ext cx="534960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91440" rIns="90000" bIns="9144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ES" sz="1000" b="1" strike="noStrike" spc="-1">
                <a:solidFill>
                  <a:srgbClr val="000000"/>
                </a:solidFill>
                <a:latin typeface="Open Sans"/>
                <a:ea typeface="Open Sans"/>
              </a:rPr>
              <a:t>SV40</a:t>
            </a:r>
            <a:endParaRPr lang="es-ES" sz="1000" b="1" strike="noStrike" spc="-1">
              <a:latin typeface="Arial"/>
            </a:endParaRPr>
          </a:p>
        </p:txBody>
      </p:sp>
      <p:sp>
        <p:nvSpPr>
          <p:cNvPr id="350" name="CustomShape 7"/>
          <p:cNvSpPr/>
          <p:nvPr/>
        </p:nvSpPr>
        <p:spPr>
          <a:xfrm>
            <a:off x="5012280" y="4749120"/>
            <a:ext cx="3880200" cy="3462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91440" rIns="90000" bIns="9144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1050" b="1" strike="noStrike" spc="-1">
                <a:solidFill>
                  <a:srgbClr val="000000"/>
                </a:solidFill>
                <a:latin typeface="Open Sans"/>
                <a:ea typeface="Open Sans"/>
              </a:rPr>
              <a:t>Tinción nuclear positiva cuando hay replicación viral</a:t>
            </a:r>
            <a:endParaRPr lang="es-ES" sz="1050" b="1" strike="noStrike" spc="-1">
              <a:latin typeface="Arial"/>
            </a:endParaRPr>
          </a:p>
        </p:txBody>
      </p:sp>
      <p:sp>
        <p:nvSpPr>
          <p:cNvPr id="351" name="CustomShape 8"/>
          <p:cNvSpPr/>
          <p:nvPr/>
        </p:nvSpPr>
        <p:spPr>
          <a:xfrm rot="18738600">
            <a:off x="6641640" y="1854360"/>
            <a:ext cx="370080" cy="394560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2" name="CustomShape 9"/>
          <p:cNvSpPr/>
          <p:nvPr/>
        </p:nvSpPr>
        <p:spPr>
          <a:xfrm>
            <a:off x="5566680" y="922680"/>
            <a:ext cx="422640" cy="430560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3" name="CustomShape 10"/>
          <p:cNvSpPr/>
          <p:nvPr/>
        </p:nvSpPr>
        <p:spPr>
          <a:xfrm>
            <a:off x="6275520" y="874800"/>
            <a:ext cx="422640" cy="430560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4" name="CustomShape 11"/>
          <p:cNvSpPr/>
          <p:nvPr/>
        </p:nvSpPr>
        <p:spPr>
          <a:xfrm>
            <a:off x="4228200" y="2278080"/>
            <a:ext cx="1760760" cy="14076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5" name="CustomShape 12"/>
          <p:cNvSpPr/>
          <p:nvPr/>
        </p:nvSpPr>
        <p:spPr>
          <a:xfrm>
            <a:off x="1112400" y="4738087"/>
            <a:ext cx="3324600" cy="3539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ES" sz="1100" b="1" strike="noStrike" spc="-1">
                <a:solidFill>
                  <a:srgbClr val="000000"/>
                </a:solidFill>
                <a:latin typeface="Open Sans"/>
                <a:ea typeface="Open Sans"/>
              </a:rPr>
              <a:t>Núcleos grandes e hipercromáticos</a:t>
            </a:r>
            <a:endParaRPr lang="es-ES" sz="1100" b="1" strike="noStrike" spc="-1">
              <a:latin typeface="Arial"/>
            </a:endParaRPr>
          </a:p>
        </p:txBody>
      </p:sp>
      <p:sp>
        <p:nvSpPr>
          <p:cNvPr id="356" name="CustomShape 13"/>
          <p:cNvSpPr/>
          <p:nvPr/>
        </p:nvSpPr>
        <p:spPr>
          <a:xfrm>
            <a:off x="359992" y="51470"/>
            <a:ext cx="4140000" cy="67710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91440" rIns="90000" bIns="91440">
            <a:spAutoFit/>
          </a:bodyPr>
          <a:lstStyle/>
          <a:p>
            <a:r>
              <a:rPr lang="es-ES" b="1" spc="-1">
                <a:solidFill>
                  <a:srgbClr val="0000FF"/>
                </a:solidFill>
                <a:latin typeface="Open Sans"/>
                <a:ea typeface="Open Sans"/>
              </a:rPr>
              <a:t>NEFROPATÍA POR POLIOMAVIRUS</a:t>
            </a:r>
          </a:p>
          <a:p>
            <a:pPr>
              <a:lnSpc>
                <a:spcPct val="100000"/>
              </a:lnSpc>
            </a:pPr>
            <a:r>
              <a:rPr lang="es-ES" sz="1400" b="1" strike="noStrike" spc="-1">
                <a:solidFill>
                  <a:srgbClr val="0000FF"/>
                </a:solidFill>
                <a:latin typeface="Open Sans"/>
                <a:ea typeface="Open Sans"/>
              </a:rPr>
              <a:t>Cambios citopáticos</a:t>
            </a:r>
            <a:endParaRPr lang="es-ES" sz="1400" b="0" strike="noStrike" spc="-1">
              <a:solidFill>
                <a:srgbClr val="0000FF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" name="Google Shape;400;p37"/>
          <p:cNvPicPr/>
          <p:nvPr/>
        </p:nvPicPr>
        <p:blipFill>
          <a:blip r:embed="rId2" cstate="print"/>
          <a:stretch/>
        </p:blipFill>
        <p:spPr>
          <a:xfrm>
            <a:off x="3610080" y="813600"/>
            <a:ext cx="2621160" cy="1965600"/>
          </a:xfrm>
          <a:prstGeom prst="rect">
            <a:avLst/>
          </a:prstGeom>
          <a:ln w="9360">
            <a:solidFill>
              <a:schemeClr val="dk1"/>
            </a:solidFill>
            <a:round/>
          </a:ln>
        </p:spPr>
      </p:pic>
      <p:pic>
        <p:nvPicPr>
          <p:cNvPr id="358" name="Google Shape;401;p37"/>
          <p:cNvPicPr/>
          <p:nvPr/>
        </p:nvPicPr>
        <p:blipFill>
          <a:blip r:embed="rId3" cstate="print"/>
          <a:srcRect b="8574"/>
          <a:stretch/>
        </p:blipFill>
        <p:spPr>
          <a:xfrm>
            <a:off x="989280" y="813600"/>
            <a:ext cx="2620080" cy="1965600"/>
          </a:xfrm>
          <a:prstGeom prst="rect">
            <a:avLst/>
          </a:prstGeom>
          <a:ln w="9360">
            <a:solidFill>
              <a:schemeClr val="dk1"/>
            </a:solidFill>
            <a:round/>
          </a:ln>
        </p:spPr>
      </p:pic>
      <p:pic>
        <p:nvPicPr>
          <p:cNvPr id="359" name="Google Shape;402;p37"/>
          <p:cNvPicPr/>
          <p:nvPr/>
        </p:nvPicPr>
        <p:blipFill>
          <a:blip r:embed="rId4" cstate="print"/>
          <a:srcRect b="3111"/>
          <a:stretch/>
        </p:blipFill>
        <p:spPr>
          <a:xfrm>
            <a:off x="989280" y="2751840"/>
            <a:ext cx="2620080" cy="1964880"/>
          </a:xfrm>
          <a:prstGeom prst="rect">
            <a:avLst/>
          </a:prstGeom>
          <a:ln w="9360">
            <a:solidFill>
              <a:schemeClr val="dk1"/>
            </a:solidFill>
            <a:round/>
          </a:ln>
        </p:spPr>
      </p:pic>
      <p:pic>
        <p:nvPicPr>
          <p:cNvPr id="360" name="Google Shape;403;p37"/>
          <p:cNvPicPr/>
          <p:nvPr/>
        </p:nvPicPr>
        <p:blipFill>
          <a:blip r:embed="rId5" cstate="print"/>
          <a:srcRect l="-83110" t="-21816" r="140475" b="21816"/>
          <a:stretch/>
        </p:blipFill>
        <p:spPr>
          <a:xfrm>
            <a:off x="290160" y="2197800"/>
            <a:ext cx="2050920" cy="2010600"/>
          </a:xfrm>
          <a:prstGeom prst="rect">
            <a:avLst/>
          </a:prstGeom>
          <a:ln>
            <a:noFill/>
          </a:ln>
        </p:spPr>
      </p:pic>
      <p:sp>
        <p:nvSpPr>
          <p:cNvPr id="361" name="CustomShape 1"/>
          <p:cNvSpPr/>
          <p:nvPr/>
        </p:nvSpPr>
        <p:spPr>
          <a:xfrm>
            <a:off x="6349320" y="2325240"/>
            <a:ext cx="2621160" cy="944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s-ES" sz="1000" b="0" strike="noStrike" spc="-1">
                <a:solidFill>
                  <a:srgbClr val="000000"/>
                </a:solidFill>
                <a:latin typeface="Open Sans"/>
                <a:ea typeface="Open Sans"/>
              </a:rPr>
              <a:t>La valoración del índice de fibrosis “ci score” y el nivel de carga viral en la biopsia “pvl score” nos dan la clase PVN de la enfermedad, que nos aporta información pronóstica.</a:t>
            </a:r>
            <a:endParaRPr lang="es-ES" sz="1000" b="0" strike="noStrike" spc="-1">
              <a:latin typeface="Arial"/>
            </a:endParaRPr>
          </a:p>
        </p:txBody>
      </p:sp>
      <p:sp>
        <p:nvSpPr>
          <p:cNvPr id="362" name="CustomShape 2"/>
          <p:cNvSpPr/>
          <p:nvPr/>
        </p:nvSpPr>
        <p:spPr>
          <a:xfrm>
            <a:off x="941040" y="182520"/>
            <a:ext cx="3168720" cy="609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1400" b="1" strike="noStrike" spc="-1">
                <a:solidFill>
                  <a:srgbClr val="000000"/>
                </a:solidFill>
                <a:latin typeface="Open Sans"/>
                <a:ea typeface="Open Sans"/>
              </a:rPr>
              <a:t>NEFROPATÍA POR POLIOMAVIRUS, CLASES PVN</a:t>
            </a:r>
            <a:endParaRPr lang="es-ES" sz="1400" b="0" strike="noStrike" spc="-1">
              <a:latin typeface="Arial"/>
            </a:endParaRPr>
          </a:p>
        </p:txBody>
      </p:sp>
      <p:pic>
        <p:nvPicPr>
          <p:cNvPr id="363" name="Google Shape;406;p37"/>
          <p:cNvPicPr/>
          <p:nvPr/>
        </p:nvPicPr>
        <p:blipFill>
          <a:blip r:embed="rId5" cstate="print"/>
          <a:srcRect l="2468" t="4997" r="49000" b="4997"/>
          <a:stretch/>
        </p:blipFill>
        <p:spPr>
          <a:xfrm>
            <a:off x="3610800" y="2751840"/>
            <a:ext cx="2620080" cy="1964880"/>
          </a:xfrm>
          <a:prstGeom prst="rect">
            <a:avLst/>
          </a:prstGeom>
          <a:ln w="9360">
            <a:solidFill>
              <a:schemeClr val="dk1"/>
            </a:solidFill>
            <a:rou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>
            <a:extLst>
              <a:ext uri="{FF2B5EF4-FFF2-40B4-BE49-F238E27FC236}">
                <a16:creationId xmlns:a16="http://schemas.microsoft.com/office/drawing/2014/main" id="{7089FEB0-2687-3D7F-106B-75B98EAE7C60}"/>
              </a:ext>
            </a:extLst>
          </p:cNvPr>
          <p:cNvSpPr/>
          <p:nvPr/>
        </p:nvSpPr>
        <p:spPr>
          <a:xfrm>
            <a:off x="417096" y="576753"/>
            <a:ext cx="8309808" cy="56814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r>
              <a:rPr lang="es-ES" sz="2400" b="1" strike="noStrike" spc="-1" dirty="0">
                <a:solidFill>
                  <a:srgbClr val="FF0000"/>
                </a:solidFill>
                <a:latin typeface="Times New Roman" panose="02020603050405020304" pitchFamily="18" charset="0"/>
                <a:ea typeface="Economica"/>
                <a:cs typeface="Times New Roman" panose="02020603050405020304" pitchFamily="18" charset="0"/>
              </a:rPr>
              <a:t>CATEGORÍA 3: </a:t>
            </a:r>
            <a:r>
              <a:rPr lang="es-ES" sz="2400" b="1" spc="-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Sospechoso de rechazo agudo mediado por células T (cambios </a:t>
            </a:r>
            <a:r>
              <a:rPr lang="es-ES" sz="2400" b="1" spc="-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borderline</a:t>
            </a:r>
            <a:r>
              <a:rPr lang="es-ES" sz="2400" b="1" spc="-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lnSpc>
                <a:spcPct val="100000"/>
              </a:lnSpc>
            </a:pPr>
            <a:endParaRPr lang="es-ES" sz="2400" b="1" strike="noStrike" spc="-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ECCAA73-8C38-05DF-D182-40373BA32DF6}"/>
              </a:ext>
            </a:extLst>
          </p:cNvPr>
          <p:cNvSpPr txBox="1"/>
          <p:nvPr/>
        </p:nvSpPr>
        <p:spPr>
          <a:xfrm>
            <a:off x="683568" y="1444590"/>
            <a:ext cx="830980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Criterios</a:t>
            </a:r>
          </a:p>
          <a:p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Focos de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tubulitis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(t1, t2 o t3) con inflamación intersticial leve (i1) </a:t>
            </a:r>
          </a:p>
          <a:p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</a:p>
          <a:p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Leve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tubulitis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t1 con inflamación intersticial moderada-grave (i2 o i3)</a:t>
            </a:r>
          </a:p>
          <a:p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Ausencia de arteritis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intimal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transmural (v = 0)</a:t>
            </a:r>
          </a:p>
        </p:txBody>
      </p:sp>
    </p:spTree>
    <p:extLst>
      <p:ext uri="{BB962C8B-B14F-4D97-AF65-F5344CB8AC3E}">
        <p14:creationId xmlns:p14="http://schemas.microsoft.com/office/powerpoint/2010/main" val="1245853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71;p14"/>
          <p:cNvPicPr/>
          <p:nvPr/>
        </p:nvPicPr>
        <p:blipFill>
          <a:blip r:embed="rId2" cstate="print"/>
          <a:stretch/>
        </p:blipFill>
        <p:spPr>
          <a:xfrm>
            <a:off x="150840" y="1119742"/>
            <a:ext cx="4247640" cy="3185280"/>
          </a:xfrm>
          <a:prstGeom prst="rect">
            <a:avLst/>
          </a:prstGeom>
          <a:ln w="9360">
            <a:solidFill>
              <a:schemeClr val="dk1"/>
            </a:solidFill>
            <a:round/>
          </a:ln>
        </p:spPr>
      </p:pic>
      <p:pic>
        <p:nvPicPr>
          <p:cNvPr id="119" name="Google Shape;70;p14"/>
          <p:cNvPicPr/>
          <p:nvPr/>
        </p:nvPicPr>
        <p:blipFill>
          <a:blip r:embed="rId3" cstate="print"/>
          <a:srcRect l="15296" t="1835"/>
          <a:stretch/>
        </p:blipFill>
        <p:spPr>
          <a:xfrm>
            <a:off x="4572000" y="584782"/>
            <a:ext cx="4422960" cy="3844440"/>
          </a:xfrm>
          <a:prstGeom prst="rect">
            <a:avLst/>
          </a:prstGeom>
          <a:ln w="9360">
            <a:solidFill>
              <a:schemeClr val="dk1"/>
            </a:solidFill>
            <a:round/>
          </a:ln>
        </p:spPr>
      </p:pic>
      <p:sp>
        <p:nvSpPr>
          <p:cNvPr id="121" name="CustomShape 1"/>
          <p:cNvSpPr/>
          <p:nvPr/>
        </p:nvSpPr>
        <p:spPr>
          <a:xfrm>
            <a:off x="8468485" y="4048215"/>
            <a:ext cx="461621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91440" rIns="90000" bIns="9144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1000" b="1" strike="noStrike" spc="-1">
                <a:solidFill>
                  <a:srgbClr val="000000"/>
                </a:solidFill>
                <a:latin typeface="Open Sans"/>
                <a:ea typeface="Open Sans"/>
              </a:rPr>
              <a:t>PAS</a:t>
            </a:r>
            <a:endParaRPr lang="es-ES" sz="1000" b="1" strike="noStrike" spc="-1">
              <a:latin typeface="Arial"/>
            </a:endParaRPr>
          </a:p>
        </p:txBody>
      </p:sp>
      <p:sp>
        <p:nvSpPr>
          <p:cNvPr id="122" name="CustomShape 2"/>
          <p:cNvSpPr/>
          <p:nvPr/>
        </p:nvSpPr>
        <p:spPr>
          <a:xfrm>
            <a:off x="3862058" y="3960834"/>
            <a:ext cx="579600" cy="3462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1050" b="1" strike="noStrike" spc="-1">
                <a:solidFill>
                  <a:srgbClr val="000000"/>
                </a:solidFill>
                <a:latin typeface="Open Sans"/>
                <a:ea typeface="Open Sans"/>
              </a:rPr>
              <a:t>H&amp;E</a:t>
            </a:r>
            <a:endParaRPr lang="es-ES" sz="1050" b="1" strike="noStrike" spc="-1">
              <a:latin typeface="Arial"/>
            </a:endParaRPr>
          </a:p>
        </p:txBody>
      </p:sp>
      <p:sp>
        <p:nvSpPr>
          <p:cNvPr id="124" name="CustomShape 4"/>
          <p:cNvSpPr/>
          <p:nvPr/>
        </p:nvSpPr>
        <p:spPr>
          <a:xfrm>
            <a:off x="334041" y="583372"/>
            <a:ext cx="2163266" cy="4924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91440" rIns="90000" bIns="9144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ES" sz="1000" b="1" strike="noStrike" spc="-1">
                <a:solidFill>
                  <a:srgbClr val="000000"/>
                </a:solidFill>
                <a:latin typeface="Open Sans"/>
                <a:ea typeface="Open Sans"/>
              </a:rPr>
              <a:t>i1. Leve infiltrado inflamatorio intersticial 10-25%</a:t>
            </a:r>
            <a:endParaRPr lang="es-ES" sz="1000" b="1" strike="noStrike" spc="-1">
              <a:latin typeface="Arial"/>
            </a:endParaRPr>
          </a:p>
        </p:txBody>
      </p:sp>
      <p:sp>
        <p:nvSpPr>
          <p:cNvPr id="125" name="CustomShape 5"/>
          <p:cNvSpPr/>
          <p:nvPr/>
        </p:nvSpPr>
        <p:spPr>
          <a:xfrm>
            <a:off x="5520552" y="204622"/>
            <a:ext cx="1859760" cy="33855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1000" b="1" strike="noStrike" spc="-1">
                <a:solidFill>
                  <a:srgbClr val="000000"/>
                </a:solidFill>
                <a:latin typeface="Open Sans"/>
                <a:ea typeface="Open Sans"/>
              </a:rPr>
              <a:t>Membrana basal tubular</a:t>
            </a:r>
            <a:endParaRPr lang="es-ES" sz="1000" b="1" strike="noStrike" spc="-1">
              <a:latin typeface="Arial"/>
            </a:endParaRPr>
          </a:p>
        </p:txBody>
      </p:sp>
      <p:sp>
        <p:nvSpPr>
          <p:cNvPr id="126" name="CustomShape 6"/>
          <p:cNvSpPr/>
          <p:nvPr/>
        </p:nvSpPr>
        <p:spPr>
          <a:xfrm>
            <a:off x="4669303" y="4524273"/>
            <a:ext cx="1824840" cy="4924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91440" rIns="90000" bIns="9144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ES" sz="1000" b="1" strike="noStrike" spc="-1">
                <a:solidFill>
                  <a:srgbClr val="000000"/>
                </a:solidFill>
                <a:latin typeface="Open Sans"/>
                <a:ea typeface="Open Sans"/>
              </a:rPr>
              <a:t>Linfocito intraepitelial con halo perinuclear</a:t>
            </a:r>
            <a:endParaRPr lang="es-ES" sz="1000" b="1" strike="noStrike" spc="-1">
              <a:latin typeface="Arial"/>
            </a:endParaRPr>
          </a:p>
        </p:txBody>
      </p:sp>
      <p:sp>
        <p:nvSpPr>
          <p:cNvPr id="127" name="CustomShape 7"/>
          <p:cNvSpPr/>
          <p:nvPr/>
        </p:nvSpPr>
        <p:spPr>
          <a:xfrm>
            <a:off x="4924800" y="1998862"/>
            <a:ext cx="268200" cy="229680"/>
          </a:xfrm>
          <a:prstGeom prst="ellipse">
            <a:avLst/>
          </a:prstGeom>
          <a:noFill/>
          <a:ln w="28440">
            <a:solidFill>
              <a:srgbClr val="FFFF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8" name="CustomShape 8"/>
          <p:cNvSpPr/>
          <p:nvPr/>
        </p:nvSpPr>
        <p:spPr>
          <a:xfrm>
            <a:off x="4924800" y="2259862"/>
            <a:ext cx="268200" cy="229680"/>
          </a:xfrm>
          <a:prstGeom prst="ellipse">
            <a:avLst/>
          </a:prstGeom>
          <a:noFill/>
          <a:ln w="28440">
            <a:solidFill>
              <a:srgbClr val="FFFF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2" name="CustomShape 12"/>
          <p:cNvSpPr/>
          <p:nvPr/>
        </p:nvSpPr>
        <p:spPr>
          <a:xfrm>
            <a:off x="2927650" y="549897"/>
            <a:ext cx="1437120" cy="4924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ES" sz="1000" b="1" strike="noStrike" spc="-1">
                <a:solidFill>
                  <a:srgbClr val="000000"/>
                </a:solidFill>
                <a:latin typeface="Open Sans"/>
                <a:ea typeface="Open Sans"/>
              </a:rPr>
              <a:t>t1. 1- 4 leucocitos por sección tubular</a:t>
            </a:r>
            <a:endParaRPr lang="es-ES" sz="1000" b="1" strike="noStrike" spc="-1">
              <a:latin typeface="Arial"/>
            </a:endParaRPr>
          </a:p>
        </p:txBody>
      </p:sp>
      <p:sp>
        <p:nvSpPr>
          <p:cNvPr id="134" name="CustomShape 14"/>
          <p:cNvSpPr/>
          <p:nvPr/>
        </p:nvSpPr>
        <p:spPr>
          <a:xfrm>
            <a:off x="2735062" y="4533761"/>
            <a:ext cx="1289160" cy="4924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ES" sz="1000" b="1" strike="noStrike" spc="-1">
                <a:solidFill>
                  <a:srgbClr val="000000"/>
                </a:solidFill>
                <a:latin typeface="Open Sans"/>
                <a:ea typeface="Open Sans"/>
              </a:rPr>
              <a:t>Glomérulo sin anomalías </a:t>
            </a:r>
            <a:endParaRPr lang="es-ES" sz="1000" b="1" strike="noStrike" spc="-1">
              <a:latin typeface="Arial"/>
            </a:endParaRPr>
          </a:p>
        </p:txBody>
      </p:sp>
      <p:sp>
        <p:nvSpPr>
          <p:cNvPr id="136" name="CustomShape 16"/>
          <p:cNvSpPr/>
          <p:nvPr/>
        </p:nvSpPr>
        <p:spPr>
          <a:xfrm>
            <a:off x="678319" y="4587974"/>
            <a:ext cx="1824840" cy="4924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ES" sz="1000" b="1" strike="noStrike" spc="-1">
                <a:solidFill>
                  <a:srgbClr val="000000"/>
                </a:solidFill>
                <a:latin typeface="Open Sans"/>
                <a:ea typeface="Open Sans"/>
              </a:rPr>
              <a:t>Sección arterial sin endarteritis</a:t>
            </a:r>
            <a:endParaRPr lang="es-ES" sz="1000" b="1" strike="noStrike" spc="-1">
              <a:latin typeface="Arial"/>
            </a:endParaRPr>
          </a:p>
        </p:txBody>
      </p:sp>
      <p:sp>
        <p:nvSpPr>
          <p:cNvPr id="138" name="CustomShape 18"/>
          <p:cNvSpPr/>
          <p:nvPr/>
        </p:nvSpPr>
        <p:spPr>
          <a:xfrm>
            <a:off x="6667083" y="4587974"/>
            <a:ext cx="1127120" cy="4924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91440" rIns="90000" bIns="9144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1000" b="1" strike="noStrike" spc="-1">
                <a:solidFill>
                  <a:srgbClr val="000000"/>
                </a:solidFill>
                <a:latin typeface="Open Sans"/>
                <a:ea typeface="Open Sans"/>
              </a:rPr>
              <a:t>Capilar intertubular</a:t>
            </a:r>
            <a:endParaRPr lang="es-ES" sz="1000" b="1" strike="noStrike" spc="-1">
              <a:latin typeface="Arial"/>
            </a:endParaRPr>
          </a:p>
        </p:txBody>
      </p:sp>
      <p:sp>
        <p:nvSpPr>
          <p:cNvPr id="139" name="CustomShape 19"/>
          <p:cNvSpPr/>
          <p:nvPr/>
        </p:nvSpPr>
        <p:spPr>
          <a:xfrm>
            <a:off x="122399" y="117296"/>
            <a:ext cx="4233577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91440" rIns="90000" bIns="91440">
            <a:spAutoFit/>
          </a:bodyPr>
          <a:lstStyle/>
          <a:p>
            <a:pPr>
              <a:lnSpc>
                <a:spcPct val="100000"/>
              </a:lnSpc>
            </a:pPr>
            <a:r>
              <a:rPr lang="es-ES" b="1" strike="noStrike" spc="-1" dirty="0">
                <a:solidFill>
                  <a:srgbClr val="0000FF"/>
                </a:solidFill>
                <a:latin typeface="Open Sans"/>
                <a:ea typeface="Open Sans"/>
              </a:rPr>
              <a:t>CAMBIOS sospechosos o </a:t>
            </a:r>
            <a:r>
              <a:rPr lang="es-ES" b="1" strike="noStrike" spc="-1" dirty="0" err="1">
                <a:solidFill>
                  <a:srgbClr val="0000FF"/>
                </a:solidFill>
                <a:latin typeface="Open Sans"/>
                <a:ea typeface="Open Sans"/>
              </a:rPr>
              <a:t>Borderline</a:t>
            </a:r>
            <a:endParaRPr lang="es-ES" b="0" strike="noStrike" spc="-1" dirty="0">
              <a:solidFill>
                <a:srgbClr val="0000FF"/>
              </a:solidFill>
              <a:latin typeface="Arial"/>
            </a:endParaRPr>
          </a:p>
        </p:txBody>
      </p:sp>
      <p:sp>
        <p:nvSpPr>
          <p:cNvPr id="2" name="Flecha: a la derecha 1">
            <a:extLst>
              <a:ext uri="{FF2B5EF4-FFF2-40B4-BE49-F238E27FC236}">
                <a16:creationId xmlns:a16="http://schemas.microsoft.com/office/drawing/2014/main" id="{C5127F62-12BF-E074-E41B-99B82F2A2065}"/>
              </a:ext>
            </a:extLst>
          </p:cNvPr>
          <p:cNvSpPr/>
          <p:nvPr/>
        </p:nvSpPr>
        <p:spPr>
          <a:xfrm rot="3597805">
            <a:off x="991190" y="1854578"/>
            <a:ext cx="2012702" cy="119739"/>
          </a:xfrm>
          <a:prstGeom prst="rightArrow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Flecha: a la derecha 25">
            <a:extLst>
              <a:ext uri="{FF2B5EF4-FFF2-40B4-BE49-F238E27FC236}">
                <a16:creationId xmlns:a16="http://schemas.microsoft.com/office/drawing/2014/main" id="{3CF067DC-FAFA-65FE-2D0E-624B8F5F8A4E}"/>
              </a:ext>
            </a:extLst>
          </p:cNvPr>
          <p:cNvSpPr/>
          <p:nvPr/>
        </p:nvSpPr>
        <p:spPr>
          <a:xfrm rot="15207463">
            <a:off x="2121188" y="3492147"/>
            <a:ext cx="2012702" cy="119739"/>
          </a:xfrm>
          <a:prstGeom prst="rightArrow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Flecha: a la derecha 26">
            <a:extLst>
              <a:ext uri="{FF2B5EF4-FFF2-40B4-BE49-F238E27FC236}">
                <a16:creationId xmlns:a16="http://schemas.microsoft.com/office/drawing/2014/main" id="{F55D3C4E-9EBB-006B-78F6-CDF38FCCF3E0}"/>
              </a:ext>
            </a:extLst>
          </p:cNvPr>
          <p:cNvSpPr/>
          <p:nvPr/>
        </p:nvSpPr>
        <p:spPr>
          <a:xfrm rot="15207463" flipV="1">
            <a:off x="920553" y="4091015"/>
            <a:ext cx="1105274" cy="109617"/>
          </a:xfrm>
          <a:prstGeom prst="rightArrow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Flecha: a la derecha 27">
            <a:extLst>
              <a:ext uri="{FF2B5EF4-FFF2-40B4-BE49-F238E27FC236}">
                <a16:creationId xmlns:a16="http://schemas.microsoft.com/office/drawing/2014/main" id="{D7A4B9AB-86FF-2720-2FDE-92B5A5134CD7}"/>
              </a:ext>
            </a:extLst>
          </p:cNvPr>
          <p:cNvSpPr/>
          <p:nvPr/>
        </p:nvSpPr>
        <p:spPr>
          <a:xfrm rot="15207463">
            <a:off x="4370021" y="3487860"/>
            <a:ext cx="2115572" cy="89185"/>
          </a:xfrm>
          <a:prstGeom prst="rightArrow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Flecha: a la derecha 28">
            <a:extLst>
              <a:ext uri="{FF2B5EF4-FFF2-40B4-BE49-F238E27FC236}">
                <a16:creationId xmlns:a16="http://schemas.microsoft.com/office/drawing/2014/main" id="{70287244-8E91-A796-B4CC-FBB0390AB151}"/>
              </a:ext>
            </a:extLst>
          </p:cNvPr>
          <p:cNvSpPr/>
          <p:nvPr/>
        </p:nvSpPr>
        <p:spPr>
          <a:xfrm rot="7074808">
            <a:off x="5466234" y="1063892"/>
            <a:ext cx="1359469" cy="117778"/>
          </a:xfrm>
          <a:prstGeom prst="rightArrow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Flecha: a la derecha 29">
            <a:extLst>
              <a:ext uri="{FF2B5EF4-FFF2-40B4-BE49-F238E27FC236}">
                <a16:creationId xmlns:a16="http://schemas.microsoft.com/office/drawing/2014/main" id="{26EEEC8F-926D-E71D-6A98-76382EB06170}"/>
              </a:ext>
            </a:extLst>
          </p:cNvPr>
          <p:cNvSpPr/>
          <p:nvPr/>
        </p:nvSpPr>
        <p:spPr>
          <a:xfrm rot="17111157">
            <a:off x="7068152" y="4365219"/>
            <a:ext cx="792000" cy="108000"/>
          </a:xfrm>
          <a:prstGeom prst="rightArrow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>
            <a:extLst>
              <a:ext uri="{FF2B5EF4-FFF2-40B4-BE49-F238E27FC236}">
                <a16:creationId xmlns:a16="http://schemas.microsoft.com/office/drawing/2014/main" id="{26135557-BA02-A70D-DB01-2F0D8313F742}"/>
              </a:ext>
            </a:extLst>
          </p:cNvPr>
          <p:cNvSpPr/>
          <p:nvPr/>
        </p:nvSpPr>
        <p:spPr>
          <a:xfrm>
            <a:off x="187744" y="339502"/>
            <a:ext cx="8956256" cy="56814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>
              <a:lnSpc>
                <a:spcPct val="120000"/>
              </a:lnSpc>
            </a:pPr>
            <a:r>
              <a:rPr lang="es-ES" sz="2400" b="1" spc="-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CATEGORÍA  4: </a:t>
            </a:r>
            <a:r>
              <a:rPr lang="es-ES" sz="2400" b="1" spc="-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TCMR agudo. Grado IA</a:t>
            </a:r>
          </a:p>
          <a:p>
            <a:pPr>
              <a:lnSpc>
                <a:spcPct val="120000"/>
              </a:lnSpc>
            </a:pPr>
            <a:endParaRPr lang="es-ES" sz="2400" b="1" spc="-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37453CE-186D-5A21-9EAF-DD455D05123C}"/>
              </a:ext>
            </a:extLst>
          </p:cNvPr>
          <p:cNvSpPr txBox="1"/>
          <p:nvPr/>
        </p:nvSpPr>
        <p:spPr>
          <a:xfrm>
            <a:off x="323528" y="918237"/>
            <a:ext cx="8092160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/>
            <a:r>
              <a:rPr lang="en-US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Criterios</a:t>
            </a:r>
            <a:r>
              <a:rPr lang="en-US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l" fontAlgn="auto"/>
            <a:r>
              <a:rPr lang="en-US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Inflamación</a:t>
            </a:r>
            <a:r>
              <a:rPr lang="en-US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intersticial</a:t>
            </a:r>
            <a:r>
              <a:rPr lang="en-US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en-US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afecta</a:t>
            </a:r>
            <a:r>
              <a:rPr lang="en-US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más</a:t>
            </a:r>
            <a:r>
              <a:rPr lang="en-US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del 25% del </a:t>
            </a:r>
            <a:r>
              <a:rPr lang="en-US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parénquima</a:t>
            </a:r>
            <a:r>
              <a:rPr lang="en-US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cortical no </a:t>
            </a:r>
            <a:r>
              <a:rPr lang="en-US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esclerótico</a:t>
            </a:r>
            <a:r>
              <a:rPr lang="en-US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(i2 o i3) con </a:t>
            </a:r>
            <a:r>
              <a:rPr lang="en-US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tubulitis</a:t>
            </a:r>
            <a:r>
              <a:rPr lang="en-US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moderada</a:t>
            </a:r>
            <a:r>
              <a:rPr lang="en-US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(t2) </a:t>
            </a:r>
            <a:r>
              <a:rPr lang="en-US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afectando</a:t>
            </a:r>
            <a:r>
              <a:rPr lang="en-US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1 o </a:t>
            </a:r>
            <a:r>
              <a:rPr lang="en-US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más</a:t>
            </a:r>
            <a:r>
              <a:rPr lang="en-US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túbulos</a:t>
            </a:r>
            <a:r>
              <a:rPr lang="en-US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sin </a:t>
            </a:r>
            <a:r>
              <a:rPr lang="en-US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incluir</a:t>
            </a:r>
            <a:r>
              <a:rPr lang="en-US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túbulos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severamente</a:t>
            </a:r>
            <a:r>
              <a:rPr lang="en-US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atróficos</a:t>
            </a:r>
            <a:r>
              <a:rPr lang="en-US" b="0" baseline="30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l" fontAlgn="auto"/>
            <a:endParaRPr lang="en-US" b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en-US" b="0" i="0" baseline="30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4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Túbulos</a:t>
            </a:r>
            <a:r>
              <a:rPr lang="en-US" sz="1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severamente</a:t>
            </a:r>
            <a:r>
              <a:rPr lang="en-US" sz="1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atróficos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cuando</a:t>
            </a:r>
            <a:r>
              <a:rPr lang="en-US" sz="1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tienen</a:t>
            </a:r>
            <a:r>
              <a:rPr lang="en-US" sz="1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las</a:t>
            </a:r>
            <a:r>
              <a:rPr lang="en-US" sz="1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14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siguientes</a:t>
            </a:r>
            <a:r>
              <a:rPr lang="en-US" sz="1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4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iámetro</a:t>
            </a:r>
            <a:r>
              <a:rPr lang="en-US" sz="1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&lt;25% de </a:t>
            </a:r>
            <a:r>
              <a:rPr lang="en-US" sz="14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túbulos</a:t>
            </a:r>
            <a:r>
              <a:rPr lang="en-US" sz="1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lang="en-US" sz="14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afectos</a:t>
            </a:r>
            <a:r>
              <a:rPr lang="en-US" sz="1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14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mínimamente</a:t>
            </a:r>
            <a:r>
              <a:rPr lang="en-US" sz="1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afectos</a:t>
            </a:r>
            <a:r>
              <a:rPr lang="en-US" sz="1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en la </a:t>
            </a:r>
            <a:r>
              <a:rPr lang="en-US" sz="14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misma</a:t>
            </a:r>
            <a:r>
              <a:rPr lang="en-US" sz="1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biopsia</a:t>
            </a:r>
            <a:endParaRPr lang="en-US" sz="1400" b="0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4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pitelio</a:t>
            </a:r>
            <a:r>
              <a:rPr lang="en-US" sz="1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4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aspecto</a:t>
            </a:r>
            <a:r>
              <a:rPr lang="en-US" sz="1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indiferenciado</a:t>
            </a:r>
            <a:r>
              <a:rPr lang="en-US" sz="1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cuboidal o </a:t>
            </a:r>
            <a:r>
              <a:rPr lang="en-US" sz="14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aplanado</a:t>
            </a:r>
            <a:endParaRPr lang="en-US" sz="1400" b="0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4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ronunciado</a:t>
            </a:r>
            <a:r>
              <a:rPr lang="en-US" sz="1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arrugamiento</a:t>
            </a:r>
            <a:r>
              <a:rPr lang="en-US" sz="1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y/o </a:t>
            </a:r>
            <a:r>
              <a:rPr lang="en-US" sz="14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engrosamiento</a:t>
            </a:r>
            <a:r>
              <a:rPr lang="en-US" sz="1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en-US" sz="14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membrana</a:t>
            </a:r>
            <a:r>
              <a:rPr lang="en-US" sz="1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basal tubular.</a:t>
            </a:r>
          </a:p>
        </p:txBody>
      </p:sp>
    </p:spTree>
    <p:extLst>
      <p:ext uri="{BB962C8B-B14F-4D97-AF65-F5344CB8AC3E}">
        <p14:creationId xmlns:p14="http://schemas.microsoft.com/office/powerpoint/2010/main" val="4259615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03;p16"/>
          <p:cNvPicPr/>
          <p:nvPr/>
        </p:nvPicPr>
        <p:blipFill>
          <a:blip r:embed="rId2" cstate="print"/>
          <a:srcRect l="8735"/>
          <a:stretch/>
        </p:blipFill>
        <p:spPr>
          <a:xfrm>
            <a:off x="4772992" y="1176126"/>
            <a:ext cx="3991567" cy="3274661"/>
          </a:xfrm>
          <a:prstGeom prst="rect">
            <a:avLst/>
          </a:prstGeom>
          <a:ln w="9360">
            <a:solidFill>
              <a:schemeClr val="dk1"/>
            </a:solidFill>
            <a:round/>
          </a:ln>
        </p:spPr>
      </p:pic>
      <p:sp>
        <p:nvSpPr>
          <p:cNvPr id="145" name="CustomShape 1"/>
          <p:cNvSpPr/>
          <p:nvPr/>
        </p:nvSpPr>
        <p:spPr>
          <a:xfrm>
            <a:off x="2114540" y="458957"/>
            <a:ext cx="2047236" cy="55399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91440" rIns="90000" bIns="9144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ES" sz="1200" b="1" strike="noStrike" spc="-1">
                <a:solidFill>
                  <a:srgbClr val="000000"/>
                </a:solidFill>
                <a:latin typeface="Open Sans"/>
                <a:ea typeface="Open Sans"/>
              </a:rPr>
              <a:t>i2. Moderado infiltrado inflamatorio del 26-50%</a:t>
            </a:r>
            <a:endParaRPr lang="es-ES" sz="1200" b="1" strike="noStrike" spc="-1">
              <a:latin typeface="Arial"/>
            </a:endParaRPr>
          </a:p>
        </p:txBody>
      </p:sp>
      <p:pic>
        <p:nvPicPr>
          <p:cNvPr id="146" name="Google Shape;105;p16"/>
          <p:cNvPicPr/>
          <p:nvPr/>
        </p:nvPicPr>
        <p:blipFill>
          <a:blip r:embed="rId3" cstate="print"/>
          <a:stretch/>
        </p:blipFill>
        <p:spPr>
          <a:xfrm rot="10800000">
            <a:off x="172868" y="1176127"/>
            <a:ext cx="4326232" cy="3274662"/>
          </a:xfrm>
          <a:prstGeom prst="rect">
            <a:avLst/>
          </a:prstGeom>
          <a:ln w="9360">
            <a:solidFill>
              <a:schemeClr val="dk1"/>
            </a:solidFill>
            <a:round/>
          </a:ln>
        </p:spPr>
      </p:pic>
      <p:sp>
        <p:nvSpPr>
          <p:cNvPr id="148" name="CustomShape 3"/>
          <p:cNvSpPr/>
          <p:nvPr/>
        </p:nvSpPr>
        <p:spPr>
          <a:xfrm>
            <a:off x="6316287" y="123478"/>
            <a:ext cx="2448272" cy="55399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91440" rIns="90000" bIns="9144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ES" sz="1200" b="1" strike="noStrike" spc="-1">
                <a:solidFill>
                  <a:srgbClr val="000000"/>
                </a:solidFill>
                <a:latin typeface="Open Sans"/>
                <a:ea typeface="Open Sans"/>
              </a:rPr>
              <a:t>i3. Severo infiltrado inflamatorio &gt; 50%</a:t>
            </a:r>
            <a:endParaRPr lang="es-ES" sz="1200" b="1" strike="noStrike" spc="-1">
              <a:latin typeface="Arial"/>
            </a:endParaRPr>
          </a:p>
        </p:txBody>
      </p:sp>
      <p:sp>
        <p:nvSpPr>
          <p:cNvPr id="150" name="CustomShape 5"/>
          <p:cNvSpPr/>
          <p:nvPr/>
        </p:nvSpPr>
        <p:spPr>
          <a:xfrm>
            <a:off x="3909954" y="4158717"/>
            <a:ext cx="565560" cy="3462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1050" b="1" strike="noStrike" spc="-1">
                <a:solidFill>
                  <a:srgbClr val="000000"/>
                </a:solidFill>
                <a:latin typeface="Open Sans"/>
                <a:ea typeface="Open Sans"/>
              </a:rPr>
              <a:t>H&amp;E</a:t>
            </a:r>
            <a:endParaRPr lang="es-ES" sz="1050" b="1" strike="noStrike" spc="-1">
              <a:latin typeface="Arial"/>
            </a:endParaRPr>
          </a:p>
        </p:txBody>
      </p:sp>
      <p:sp>
        <p:nvSpPr>
          <p:cNvPr id="151" name="CustomShape 6"/>
          <p:cNvSpPr/>
          <p:nvPr/>
        </p:nvSpPr>
        <p:spPr>
          <a:xfrm>
            <a:off x="7795800" y="4007124"/>
            <a:ext cx="801360" cy="33855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ES" sz="1000" b="1" strike="noStrike" spc="-1">
                <a:solidFill>
                  <a:srgbClr val="000000"/>
                </a:solidFill>
                <a:latin typeface="Open Sans"/>
                <a:ea typeface="Open Sans"/>
              </a:rPr>
              <a:t>PLATA</a:t>
            </a:r>
            <a:endParaRPr lang="es-ES" sz="1000" b="1" strike="noStrike" spc="-1">
              <a:latin typeface="Arial"/>
            </a:endParaRPr>
          </a:p>
        </p:txBody>
      </p:sp>
      <p:sp>
        <p:nvSpPr>
          <p:cNvPr id="154" name="CustomShape 9"/>
          <p:cNvSpPr/>
          <p:nvPr/>
        </p:nvSpPr>
        <p:spPr>
          <a:xfrm>
            <a:off x="251520" y="55422"/>
            <a:ext cx="6156136" cy="80021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91440" rIns="90000" bIns="91440">
            <a:spAutoFit/>
          </a:bodyPr>
          <a:lstStyle/>
          <a:p>
            <a:r>
              <a:rPr lang="es-ES" sz="2000" b="1" strike="noStrike" spc="-1">
                <a:solidFill>
                  <a:srgbClr val="0000FF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RECHAZO AGUDO MEDIADO POR CÉLULAS T</a:t>
            </a:r>
          </a:p>
          <a:p>
            <a:r>
              <a:rPr lang="es-ES" sz="2000" b="1" u="sng" spc="-1">
                <a:solidFill>
                  <a:srgbClr val="0000FF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Grado IA</a:t>
            </a:r>
            <a:endParaRPr lang="es-ES" sz="2000" b="1" u="sng" strike="noStrike" spc="-1">
              <a:solidFill>
                <a:srgbClr val="0000FF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</a:endParaRPr>
          </a:p>
        </p:txBody>
      </p:sp>
      <p:sp>
        <p:nvSpPr>
          <p:cNvPr id="4" name="Flecha: a la derecha 3">
            <a:extLst>
              <a:ext uri="{FF2B5EF4-FFF2-40B4-BE49-F238E27FC236}">
                <a16:creationId xmlns:a16="http://schemas.microsoft.com/office/drawing/2014/main" id="{F065655E-F6CC-D100-3EC9-21921228A151}"/>
              </a:ext>
            </a:extLst>
          </p:cNvPr>
          <p:cNvSpPr/>
          <p:nvPr/>
        </p:nvSpPr>
        <p:spPr>
          <a:xfrm rot="8746556">
            <a:off x="1874371" y="1168321"/>
            <a:ext cx="792000" cy="108000"/>
          </a:xfrm>
          <a:prstGeom prst="rightArrow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Flecha: a la derecha 4">
            <a:extLst>
              <a:ext uri="{FF2B5EF4-FFF2-40B4-BE49-F238E27FC236}">
                <a16:creationId xmlns:a16="http://schemas.microsoft.com/office/drawing/2014/main" id="{E7AEF625-E376-B19C-CFBA-6A5F29F58BEF}"/>
              </a:ext>
            </a:extLst>
          </p:cNvPr>
          <p:cNvSpPr/>
          <p:nvPr/>
        </p:nvSpPr>
        <p:spPr>
          <a:xfrm rot="6720887">
            <a:off x="7160253" y="968120"/>
            <a:ext cx="851709" cy="108000"/>
          </a:xfrm>
          <a:prstGeom prst="rightArrow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ustomShape 8"/>
          <p:cNvSpPr/>
          <p:nvPr/>
        </p:nvSpPr>
        <p:spPr>
          <a:xfrm>
            <a:off x="1619672" y="4659982"/>
            <a:ext cx="5787560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91440" rIns="90000" bIns="9144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ES" sz="12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En el Grado IA, hay un infiltrado inflamatorio intersticial mayor al 25% del cilindro. </a:t>
            </a:r>
            <a:endParaRPr lang="es-ES" sz="12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18;p17"/>
          <p:cNvPicPr/>
          <p:nvPr/>
        </p:nvPicPr>
        <p:blipFill>
          <a:blip r:embed="rId2" cstate="print"/>
          <a:stretch/>
        </p:blipFill>
        <p:spPr>
          <a:xfrm>
            <a:off x="199800" y="899664"/>
            <a:ext cx="4902120" cy="3826800"/>
          </a:xfrm>
          <a:prstGeom prst="rect">
            <a:avLst/>
          </a:prstGeom>
          <a:ln w="9360">
            <a:solidFill>
              <a:schemeClr val="dk1"/>
            </a:solidFill>
            <a:round/>
          </a:ln>
        </p:spPr>
      </p:pic>
      <p:sp>
        <p:nvSpPr>
          <p:cNvPr id="156" name="CustomShape 1"/>
          <p:cNvSpPr/>
          <p:nvPr/>
        </p:nvSpPr>
        <p:spPr>
          <a:xfrm>
            <a:off x="2634480" y="1693464"/>
            <a:ext cx="259560" cy="273960"/>
          </a:xfrm>
          <a:prstGeom prst="ellipse">
            <a:avLst/>
          </a:prstGeom>
          <a:noFill/>
          <a:ln w="19050">
            <a:solidFill>
              <a:srgbClr val="FFFF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7" name="CustomShape 2"/>
          <p:cNvSpPr/>
          <p:nvPr/>
        </p:nvSpPr>
        <p:spPr>
          <a:xfrm>
            <a:off x="1941840" y="3025464"/>
            <a:ext cx="259560" cy="273960"/>
          </a:xfrm>
          <a:prstGeom prst="ellipse">
            <a:avLst/>
          </a:prstGeom>
          <a:noFill/>
          <a:ln w="19050">
            <a:solidFill>
              <a:srgbClr val="FFFF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8" name="CustomShape 3"/>
          <p:cNvSpPr/>
          <p:nvPr/>
        </p:nvSpPr>
        <p:spPr>
          <a:xfrm>
            <a:off x="3088304" y="1803882"/>
            <a:ext cx="259560" cy="273960"/>
          </a:xfrm>
          <a:prstGeom prst="ellipse">
            <a:avLst/>
          </a:prstGeom>
          <a:noFill/>
          <a:ln w="19050">
            <a:solidFill>
              <a:srgbClr val="FFFF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9" name="CustomShape 4"/>
          <p:cNvSpPr/>
          <p:nvPr/>
        </p:nvSpPr>
        <p:spPr>
          <a:xfrm>
            <a:off x="3259080" y="2593464"/>
            <a:ext cx="259560" cy="273960"/>
          </a:xfrm>
          <a:prstGeom prst="ellipse">
            <a:avLst/>
          </a:prstGeom>
          <a:noFill/>
          <a:ln w="19050">
            <a:solidFill>
              <a:srgbClr val="FFFF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0" name="CustomShape 5"/>
          <p:cNvSpPr/>
          <p:nvPr/>
        </p:nvSpPr>
        <p:spPr>
          <a:xfrm>
            <a:off x="4355976" y="4362568"/>
            <a:ext cx="628920" cy="3462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ES" sz="1050" b="1" strike="noStrike" spc="-1">
                <a:solidFill>
                  <a:srgbClr val="000000"/>
                </a:solidFill>
                <a:latin typeface="Open Sans"/>
                <a:ea typeface="Open Sans"/>
              </a:rPr>
              <a:t>H&amp;E</a:t>
            </a:r>
            <a:endParaRPr lang="es-ES" sz="1050" b="1" strike="noStrike" spc="-1">
              <a:latin typeface="Arial"/>
            </a:endParaRPr>
          </a:p>
        </p:txBody>
      </p:sp>
      <p:sp>
        <p:nvSpPr>
          <p:cNvPr id="161" name="CustomShape 6"/>
          <p:cNvSpPr/>
          <p:nvPr/>
        </p:nvSpPr>
        <p:spPr>
          <a:xfrm>
            <a:off x="6166003" y="1521232"/>
            <a:ext cx="2206160" cy="55399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91440" rIns="90000" bIns="9144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ES" sz="1200" b="1" strike="noStrike" spc="-1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t2. Infiltración de 5-10 linfocitos por sección tubular</a:t>
            </a:r>
            <a:endParaRPr lang="es-ES" sz="1200" b="1" strike="noStrike" spc="-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" name="CustomShape 10"/>
          <p:cNvSpPr/>
          <p:nvPr/>
        </p:nvSpPr>
        <p:spPr>
          <a:xfrm rot="5568472" flipH="1">
            <a:off x="5213021" y="2174089"/>
            <a:ext cx="108000" cy="249483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6" name="CustomShape 11"/>
          <p:cNvSpPr/>
          <p:nvPr/>
        </p:nvSpPr>
        <p:spPr>
          <a:xfrm>
            <a:off x="6488078" y="3229255"/>
            <a:ext cx="1799664" cy="66941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91440" rIns="90000" bIns="9144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ES" sz="1050" b="1" strike="noStrike" spc="-1">
                <a:solidFill>
                  <a:srgbClr val="000000"/>
                </a:solidFill>
                <a:latin typeface="Open Sans"/>
                <a:ea typeface="Open Sans"/>
              </a:rPr>
              <a:t>Infiltrado intersticial linfoplasmocitario rico en eosinófilos</a:t>
            </a:r>
            <a:endParaRPr lang="es-ES" sz="1050" b="1" strike="noStrike" spc="-1">
              <a:latin typeface="Arial"/>
            </a:endParaRPr>
          </a:p>
        </p:txBody>
      </p:sp>
      <p:sp>
        <p:nvSpPr>
          <p:cNvPr id="167" name="CustomShape 12"/>
          <p:cNvSpPr/>
          <p:nvPr/>
        </p:nvSpPr>
        <p:spPr>
          <a:xfrm>
            <a:off x="2956680" y="2867784"/>
            <a:ext cx="259560" cy="273960"/>
          </a:xfrm>
          <a:prstGeom prst="ellipse">
            <a:avLst/>
          </a:prstGeom>
          <a:noFill/>
          <a:ln w="19050">
            <a:solidFill>
              <a:srgbClr val="FFFF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8" name="CustomShape 13"/>
          <p:cNvSpPr/>
          <p:nvPr/>
        </p:nvSpPr>
        <p:spPr>
          <a:xfrm>
            <a:off x="403292" y="4731990"/>
            <a:ext cx="3880676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91440" rIns="90000" bIns="9144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1200" spc="-1" dirty="0">
                <a:solidFill>
                  <a:srgbClr val="000000"/>
                </a:solidFill>
                <a:latin typeface="Open Sans"/>
                <a:ea typeface="Open Sans"/>
              </a:rPr>
              <a:t>t2: Moderada </a:t>
            </a:r>
            <a:r>
              <a:rPr lang="es-ES" sz="1200" spc="-1" dirty="0" err="1">
                <a:solidFill>
                  <a:srgbClr val="000000"/>
                </a:solidFill>
                <a:latin typeface="Open Sans"/>
                <a:ea typeface="Open Sans"/>
              </a:rPr>
              <a:t>tubulitis</a:t>
            </a:r>
            <a:r>
              <a:rPr lang="es-ES" sz="1200" spc="-1" dirty="0">
                <a:solidFill>
                  <a:srgbClr val="000000"/>
                </a:solidFill>
                <a:latin typeface="Open Sans"/>
                <a:ea typeface="Open Sans"/>
              </a:rPr>
              <a:t> en más de un túbulo no atrófico</a:t>
            </a:r>
          </a:p>
        </p:txBody>
      </p:sp>
      <p:sp>
        <p:nvSpPr>
          <p:cNvPr id="169" name="CustomShape 14"/>
          <p:cNvSpPr/>
          <p:nvPr/>
        </p:nvSpPr>
        <p:spPr>
          <a:xfrm>
            <a:off x="3183840" y="2224104"/>
            <a:ext cx="259560" cy="273960"/>
          </a:xfrm>
          <a:prstGeom prst="ellipse">
            <a:avLst/>
          </a:prstGeom>
          <a:noFill/>
          <a:ln w="19050">
            <a:solidFill>
              <a:srgbClr val="FFFF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0" name="CustomShape 15"/>
          <p:cNvSpPr/>
          <p:nvPr/>
        </p:nvSpPr>
        <p:spPr>
          <a:xfrm>
            <a:off x="425520" y="2867784"/>
            <a:ext cx="259560" cy="273960"/>
          </a:xfrm>
          <a:prstGeom prst="ellipse">
            <a:avLst/>
          </a:prstGeom>
          <a:noFill/>
          <a:ln w="9360">
            <a:solidFill>
              <a:schemeClr val="dk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1" name="CustomShape 16"/>
          <p:cNvSpPr/>
          <p:nvPr/>
        </p:nvSpPr>
        <p:spPr>
          <a:xfrm>
            <a:off x="1308600" y="4128144"/>
            <a:ext cx="259560" cy="273960"/>
          </a:xfrm>
          <a:prstGeom prst="ellipse">
            <a:avLst/>
          </a:prstGeom>
          <a:noFill/>
          <a:ln w="9360">
            <a:solidFill>
              <a:schemeClr val="dk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3" name="CustomShape 18"/>
          <p:cNvSpPr/>
          <p:nvPr/>
        </p:nvSpPr>
        <p:spPr>
          <a:xfrm>
            <a:off x="5281553" y="3944043"/>
            <a:ext cx="1138320" cy="3539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1100" b="1" strike="noStrike" spc="-1">
                <a:solidFill>
                  <a:srgbClr val="000000"/>
                </a:solidFill>
                <a:latin typeface="Open Sans"/>
                <a:ea typeface="Open Sans"/>
              </a:rPr>
              <a:t>Capilaritis</a:t>
            </a:r>
            <a:endParaRPr lang="es-ES" sz="1100" b="1" strike="noStrike" spc="-1">
              <a:latin typeface="Arial"/>
            </a:endParaRPr>
          </a:p>
        </p:txBody>
      </p:sp>
      <p:sp>
        <p:nvSpPr>
          <p:cNvPr id="175" name="CustomShape 20"/>
          <p:cNvSpPr/>
          <p:nvPr/>
        </p:nvSpPr>
        <p:spPr>
          <a:xfrm>
            <a:off x="1907704" y="2593464"/>
            <a:ext cx="259560" cy="273960"/>
          </a:xfrm>
          <a:prstGeom prst="ellipse">
            <a:avLst/>
          </a:prstGeom>
          <a:noFill/>
          <a:ln w="19050">
            <a:solidFill>
              <a:srgbClr val="FFFF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CustomShape 9">
            <a:extLst>
              <a:ext uri="{FF2B5EF4-FFF2-40B4-BE49-F238E27FC236}">
                <a16:creationId xmlns:a16="http://schemas.microsoft.com/office/drawing/2014/main" id="{CD784E9F-29C4-1F9C-5CB6-0A2110ADC06E}"/>
              </a:ext>
            </a:extLst>
          </p:cNvPr>
          <p:cNvSpPr/>
          <p:nvPr/>
        </p:nvSpPr>
        <p:spPr>
          <a:xfrm>
            <a:off x="107504" y="51470"/>
            <a:ext cx="5405002" cy="7386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91440" rIns="90000" bIns="91440">
            <a:spAutoFit/>
          </a:bodyPr>
          <a:lstStyle/>
          <a:p>
            <a:pPr>
              <a:lnSpc>
                <a:spcPct val="100000"/>
              </a:lnSpc>
            </a:pPr>
            <a:r>
              <a:rPr lang="es-ES" b="1" strike="noStrike" spc="-1">
                <a:solidFill>
                  <a:srgbClr val="0000FF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RECHAZO AGUDO MEDIADO POR CÉLULAS T</a:t>
            </a:r>
          </a:p>
          <a:p>
            <a:r>
              <a:rPr lang="es-ES" b="1" u="sng" spc="-1">
                <a:solidFill>
                  <a:srgbClr val="0000FF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Grado IA</a:t>
            </a:r>
            <a:endParaRPr lang="es-ES" b="1" u="sng" strike="noStrike" spc="-1">
              <a:solidFill>
                <a:srgbClr val="0000FF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</a:endParaRPr>
          </a:p>
        </p:txBody>
      </p:sp>
      <p:sp>
        <p:nvSpPr>
          <p:cNvPr id="3" name="CustomShape 10">
            <a:extLst>
              <a:ext uri="{FF2B5EF4-FFF2-40B4-BE49-F238E27FC236}">
                <a16:creationId xmlns:a16="http://schemas.microsoft.com/office/drawing/2014/main" id="{C0F78E6E-233F-9D86-C9A0-61782E49B364}"/>
              </a:ext>
            </a:extLst>
          </p:cNvPr>
          <p:cNvSpPr/>
          <p:nvPr/>
        </p:nvSpPr>
        <p:spPr>
          <a:xfrm rot="4806838" flipH="1">
            <a:off x="4803391" y="693437"/>
            <a:ext cx="108420" cy="276358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CustomShape 10">
            <a:extLst>
              <a:ext uri="{FF2B5EF4-FFF2-40B4-BE49-F238E27FC236}">
                <a16:creationId xmlns:a16="http://schemas.microsoft.com/office/drawing/2014/main" id="{D6F44285-E6D9-F186-BAA3-F735B2CD9A94}"/>
              </a:ext>
            </a:extLst>
          </p:cNvPr>
          <p:cNvSpPr/>
          <p:nvPr/>
        </p:nvSpPr>
        <p:spPr>
          <a:xfrm rot="5042362" flipH="1">
            <a:off x="4731841" y="391359"/>
            <a:ext cx="108420" cy="276358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CustomShape 10">
            <a:extLst>
              <a:ext uri="{FF2B5EF4-FFF2-40B4-BE49-F238E27FC236}">
                <a16:creationId xmlns:a16="http://schemas.microsoft.com/office/drawing/2014/main" id="{068BBA1B-5DEF-25E3-FD00-59E8F7895334}"/>
              </a:ext>
            </a:extLst>
          </p:cNvPr>
          <p:cNvSpPr/>
          <p:nvPr/>
        </p:nvSpPr>
        <p:spPr>
          <a:xfrm rot="5821680" flipH="1">
            <a:off x="3382146" y="1994386"/>
            <a:ext cx="108000" cy="3705438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CustomShape 10">
            <a:extLst>
              <a:ext uri="{FF2B5EF4-FFF2-40B4-BE49-F238E27FC236}">
                <a16:creationId xmlns:a16="http://schemas.microsoft.com/office/drawing/2014/main" id="{0ABE7FEC-9C35-50C6-0B43-7316CA5167D7}"/>
              </a:ext>
            </a:extLst>
          </p:cNvPr>
          <p:cNvSpPr/>
          <p:nvPr/>
        </p:nvSpPr>
        <p:spPr>
          <a:xfrm rot="4639663" flipH="1">
            <a:off x="4885956" y="988101"/>
            <a:ext cx="108420" cy="276358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037453CE-186D-5A21-9EAF-DD455D05123C}"/>
              </a:ext>
            </a:extLst>
          </p:cNvPr>
          <p:cNvSpPr txBox="1"/>
          <p:nvPr/>
        </p:nvSpPr>
        <p:spPr>
          <a:xfrm>
            <a:off x="323528" y="918237"/>
            <a:ext cx="809216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/>
            <a:r>
              <a:rPr lang="en-US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Criterios</a:t>
            </a:r>
            <a:r>
              <a:rPr lang="en-US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Inflamación</a:t>
            </a:r>
            <a:r>
              <a:rPr lang="en-US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intersticial</a:t>
            </a:r>
            <a:r>
              <a:rPr lang="en-US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en-US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afecta</a:t>
            </a:r>
            <a:r>
              <a:rPr lang="en-US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más</a:t>
            </a:r>
            <a:r>
              <a:rPr lang="en-US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del 25% del </a:t>
            </a:r>
            <a:r>
              <a:rPr lang="en-US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parénquima</a:t>
            </a:r>
            <a:r>
              <a:rPr lang="en-US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cortical no </a:t>
            </a:r>
            <a:r>
              <a:rPr lang="en-US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esclerótico</a:t>
            </a:r>
            <a:r>
              <a:rPr lang="en-US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(i2 o i3) con </a:t>
            </a:r>
            <a:r>
              <a:rPr lang="en-US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tubulitis</a:t>
            </a:r>
            <a:r>
              <a:rPr lang="en-US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severa</a:t>
            </a:r>
            <a:r>
              <a:rPr lang="en-US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(t3) </a:t>
            </a:r>
            <a:r>
              <a:rPr lang="en-US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afectando</a:t>
            </a:r>
            <a:r>
              <a:rPr lang="en-US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1 o </a:t>
            </a:r>
            <a:r>
              <a:rPr lang="en-US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más</a:t>
            </a:r>
            <a:r>
              <a:rPr lang="en-US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túbulos</a:t>
            </a:r>
            <a:r>
              <a:rPr lang="en-US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sin </a:t>
            </a:r>
            <a:r>
              <a:rPr lang="en-US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incluir</a:t>
            </a:r>
            <a:r>
              <a:rPr lang="en-US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túbulos</a:t>
            </a:r>
            <a:r>
              <a:rPr lang="en-US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severamente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atróficos</a:t>
            </a:r>
            <a:r>
              <a:rPr lang="en-US" b="0" baseline="30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l" fontAlgn="auto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en-US" sz="1400" b="0" i="0" baseline="30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4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Túbulos</a:t>
            </a:r>
            <a:r>
              <a:rPr lang="en-US" sz="1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severamente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atróficos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cuando</a:t>
            </a:r>
            <a:r>
              <a:rPr lang="en-US" sz="1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tienen</a:t>
            </a:r>
            <a:r>
              <a:rPr lang="en-US" sz="1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las</a:t>
            </a:r>
            <a:r>
              <a:rPr lang="en-US" sz="1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14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siguientes</a:t>
            </a:r>
            <a:r>
              <a:rPr lang="en-US" sz="1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4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iámetro</a:t>
            </a:r>
            <a:r>
              <a:rPr lang="en-US" sz="1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&lt;25% de </a:t>
            </a:r>
            <a:r>
              <a:rPr lang="en-US" sz="14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túbulos</a:t>
            </a:r>
            <a:r>
              <a:rPr lang="en-US" sz="1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lang="en-US" sz="14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afectos</a:t>
            </a:r>
            <a:r>
              <a:rPr lang="en-US" sz="1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14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mínimamente</a:t>
            </a:r>
            <a:r>
              <a:rPr lang="en-US" sz="1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afectos</a:t>
            </a:r>
            <a:r>
              <a:rPr lang="en-US" sz="1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en la </a:t>
            </a:r>
            <a:r>
              <a:rPr lang="en-US" sz="14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misma</a:t>
            </a:r>
            <a:r>
              <a:rPr lang="en-US" sz="1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biopsia</a:t>
            </a:r>
            <a:endParaRPr lang="en-US" sz="1400" b="0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4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pitelio</a:t>
            </a:r>
            <a:r>
              <a:rPr lang="en-US" sz="1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4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aspecto</a:t>
            </a:r>
            <a:r>
              <a:rPr lang="en-US" sz="1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indiferenciado</a:t>
            </a:r>
            <a:r>
              <a:rPr lang="en-US" sz="1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cuboidal</a:t>
            </a:r>
            <a:r>
              <a:rPr lang="en-US" sz="1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14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aplanado</a:t>
            </a:r>
            <a:endParaRPr lang="en-US" sz="1400" b="0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4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ronunciado</a:t>
            </a:r>
            <a:r>
              <a:rPr lang="en-US" sz="1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arrugamiento</a:t>
            </a:r>
            <a:r>
              <a:rPr lang="en-US" sz="1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y/o </a:t>
            </a:r>
            <a:r>
              <a:rPr lang="en-US" sz="14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engrosamiento</a:t>
            </a:r>
            <a:r>
              <a:rPr lang="en-US" sz="1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en-US" sz="14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membrana</a:t>
            </a:r>
            <a:r>
              <a:rPr lang="en-US" sz="1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basal tubular.</a:t>
            </a:r>
          </a:p>
          <a:p>
            <a:pPr algn="l" fontAlgn="auto"/>
            <a:endParaRPr lang="en-US" sz="1400" b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auto"/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auto"/>
            <a:endParaRPr lang="en-US" b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D977CB4-8576-2C16-6DE7-9532BA98BAE8}"/>
              </a:ext>
            </a:extLst>
          </p:cNvPr>
          <p:cNvSpPr txBox="1"/>
          <p:nvPr/>
        </p:nvSpPr>
        <p:spPr>
          <a:xfrm>
            <a:off x="323528" y="267494"/>
            <a:ext cx="66967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b="1" spc="-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CATEGORÍA  4: </a:t>
            </a:r>
            <a:r>
              <a:rPr lang="es-ES" sz="2400" b="1" spc="-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TCMR agudo. Grado IB</a:t>
            </a:r>
            <a:endParaRPr lang="es-ES" sz="2400" b="1" spc="-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61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51;p19"/>
          <p:cNvPicPr/>
          <p:nvPr/>
        </p:nvPicPr>
        <p:blipFill>
          <a:blip r:embed="rId2" cstate="print"/>
          <a:stretch/>
        </p:blipFill>
        <p:spPr>
          <a:xfrm>
            <a:off x="271313" y="660628"/>
            <a:ext cx="5759280" cy="4319280"/>
          </a:xfrm>
          <a:prstGeom prst="rect">
            <a:avLst/>
          </a:prstGeom>
          <a:ln w="28575">
            <a:solidFill>
              <a:schemeClr val="dk1"/>
            </a:solidFill>
            <a:round/>
          </a:ln>
        </p:spPr>
      </p:pic>
      <p:sp>
        <p:nvSpPr>
          <p:cNvPr id="181" name="CustomShape 1"/>
          <p:cNvSpPr/>
          <p:nvPr/>
        </p:nvSpPr>
        <p:spPr>
          <a:xfrm>
            <a:off x="5348753" y="4681468"/>
            <a:ext cx="767160" cy="33855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ES" sz="1000" b="1" strike="noStrike" spc="-1">
                <a:solidFill>
                  <a:srgbClr val="000000"/>
                </a:solidFill>
                <a:latin typeface="Open Sans"/>
                <a:ea typeface="Open Sans"/>
              </a:rPr>
              <a:t>PLATA</a:t>
            </a:r>
            <a:endParaRPr lang="es-ES" sz="1000" b="1" strike="noStrike" spc="-1">
              <a:latin typeface="Arial"/>
            </a:endParaRPr>
          </a:p>
        </p:txBody>
      </p:sp>
      <p:sp>
        <p:nvSpPr>
          <p:cNvPr id="182" name="CustomShape 2"/>
          <p:cNvSpPr/>
          <p:nvPr/>
        </p:nvSpPr>
        <p:spPr>
          <a:xfrm>
            <a:off x="3062393" y="671068"/>
            <a:ext cx="1665360" cy="399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3" name="CustomShape 3"/>
          <p:cNvSpPr/>
          <p:nvPr/>
        </p:nvSpPr>
        <p:spPr>
          <a:xfrm>
            <a:off x="5970403" y="2981300"/>
            <a:ext cx="1785240" cy="4924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ES" sz="1000" b="1" strike="noStrike" spc="-1">
                <a:solidFill>
                  <a:srgbClr val="000000"/>
                </a:solidFill>
                <a:latin typeface="Open Sans"/>
                <a:ea typeface="Open Sans"/>
              </a:rPr>
              <a:t>t3. &gt; de 10 linfocitos intraepiteliales</a:t>
            </a:r>
            <a:endParaRPr lang="es-ES" sz="1000" b="1" strike="noStrike" spc="-1">
              <a:latin typeface="Arial"/>
            </a:endParaRPr>
          </a:p>
        </p:txBody>
      </p:sp>
      <p:sp>
        <p:nvSpPr>
          <p:cNvPr id="185" name="CustomShape 5"/>
          <p:cNvSpPr/>
          <p:nvPr/>
        </p:nvSpPr>
        <p:spPr>
          <a:xfrm>
            <a:off x="6109903" y="870833"/>
            <a:ext cx="1506240" cy="3462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1050" b="1" strike="noStrike" spc="-1">
                <a:solidFill>
                  <a:srgbClr val="000000"/>
                </a:solidFill>
                <a:latin typeface="Open Sans"/>
                <a:ea typeface="Open Sans"/>
              </a:rPr>
              <a:t>Túbulo sin tubulitis</a:t>
            </a:r>
            <a:endParaRPr lang="es-ES" sz="1050" b="1" strike="noStrike" spc="-1">
              <a:latin typeface="Arial"/>
            </a:endParaRPr>
          </a:p>
        </p:txBody>
      </p:sp>
      <p:sp>
        <p:nvSpPr>
          <p:cNvPr id="187" name="CustomShape 7"/>
          <p:cNvSpPr/>
          <p:nvPr/>
        </p:nvSpPr>
        <p:spPr>
          <a:xfrm>
            <a:off x="6308203" y="1677053"/>
            <a:ext cx="1705317" cy="4924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91440" rIns="90000" bIns="9144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ES" sz="1000" b="1" strike="noStrike" spc="-1">
                <a:solidFill>
                  <a:srgbClr val="000000"/>
                </a:solidFill>
                <a:latin typeface="Open Sans"/>
                <a:ea typeface="Open Sans"/>
              </a:rPr>
              <a:t>Infiltrado inflamatorio intersticial </a:t>
            </a:r>
            <a:endParaRPr lang="es-ES" sz="1000" b="1" strike="noStrike" spc="-1">
              <a:latin typeface="Arial"/>
            </a:endParaRPr>
          </a:p>
        </p:txBody>
      </p:sp>
      <p:sp>
        <p:nvSpPr>
          <p:cNvPr id="188" name="CustomShape 8"/>
          <p:cNvSpPr/>
          <p:nvPr/>
        </p:nvSpPr>
        <p:spPr>
          <a:xfrm>
            <a:off x="6125555" y="3963026"/>
            <a:ext cx="2811984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91440" rIns="90000" bIns="9144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1200" b="1" strike="noStrike" spc="-1">
                <a:solidFill>
                  <a:srgbClr val="000000"/>
                </a:solidFill>
                <a:latin typeface="Open Sans"/>
                <a:ea typeface="Open Sans"/>
              </a:rPr>
              <a:t>En el Grado IB hay severa tubulitis </a:t>
            </a:r>
            <a:endParaRPr lang="es-ES" sz="1200" b="1" strike="noStrike" spc="-1">
              <a:latin typeface="Arial"/>
            </a:endParaRPr>
          </a:p>
        </p:txBody>
      </p:sp>
      <p:sp>
        <p:nvSpPr>
          <p:cNvPr id="189" name="CustomShape 9"/>
          <p:cNvSpPr/>
          <p:nvPr/>
        </p:nvSpPr>
        <p:spPr>
          <a:xfrm>
            <a:off x="179512" y="-4429"/>
            <a:ext cx="6359471" cy="7386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91440" rIns="90000" bIns="91440">
            <a:spAutoFit/>
          </a:bodyPr>
          <a:lstStyle/>
          <a:p>
            <a:pPr>
              <a:lnSpc>
                <a:spcPct val="100000"/>
              </a:lnSpc>
            </a:pPr>
            <a:r>
              <a:rPr lang="es-ES" b="1" strike="noStrike" spc="-1">
                <a:solidFill>
                  <a:srgbClr val="0000FF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REC</a:t>
            </a:r>
            <a:r>
              <a:rPr lang="es-ES" b="1" spc="-1">
                <a:solidFill>
                  <a:srgbClr val="0000FF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HA</a:t>
            </a:r>
            <a:r>
              <a:rPr lang="es-ES" b="1" strike="noStrike" spc="-1">
                <a:solidFill>
                  <a:srgbClr val="0000FF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ZO AGUDO MEDIADO POR CÉLULAS T </a:t>
            </a:r>
          </a:p>
          <a:p>
            <a:pPr>
              <a:lnSpc>
                <a:spcPct val="100000"/>
              </a:lnSpc>
            </a:pPr>
            <a:r>
              <a:rPr lang="es-ES" b="1" u="sng" strike="noStrike" spc="-1">
                <a:solidFill>
                  <a:srgbClr val="0000FF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Grado IB</a:t>
            </a:r>
            <a:endParaRPr lang="es-ES" b="0" u="sng" strike="noStrike" spc="-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ustomShape 10">
            <a:extLst>
              <a:ext uri="{FF2B5EF4-FFF2-40B4-BE49-F238E27FC236}">
                <a16:creationId xmlns:a16="http://schemas.microsoft.com/office/drawing/2014/main" id="{E61DCCDE-29F0-1E10-FC3F-53B0AEB3F25B}"/>
              </a:ext>
            </a:extLst>
          </p:cNvPr>
          <p:cNvSpPr/>
          <p:nvPr/>
        </p:nvSpPr>
        <p:spPr>
          <a:xfrm rot="5042362" flipH="1">
            <a:off x="5418327" y="521257"/>
            <a:ext cx="108000" cy="132648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CustomShape 10">
            <a:extLst>
              <a:ext uri="{FF2B5EF4-FFF2-40B4-BE49-F238E27FC236}">
                <a16:creationId xmlns:a16="http://schemas.microsoft.com/office/drawing/2014/main" id="{0673309C-5761-C772-6A52-303468ADC9BC}"/>
              </a:ext>
            </a:extLst>
          </p:cNvPr>
          <p:cNvSpPr/>
          <p:nvPr/>
        </p:nvSpPr>
        <p:spPr>
          <a:xfrm rot="6022902" flipH="1">
            <a:off x="4742700" y="-15200"/>
            <a:ext cx="108000" cy="3332778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CustomShape 10">
            <a:extLst>
              <a:ext uri="{FF2B5EF4-FFF2-40B4-BE49-F238E27FC236}">
                <a16:creationId xmlns:a16="http://schemas.microsoft.com/office/drawing/2014/main" id="{071352A6-3146-FF34-3059-B743ED4BC0D8}"/>
              </a:ext>
            </a:extLst>
          </p:cNvPr>
          <p:cNvSpPr/>
          <p:nvPr/>
        </p:nvSpPr>
        <p:spPr>
          <a:xfrm rot="5594934" flipH="1">
            <a:off x="4552041" y="1459149"/>
            <a:ext cx="108000" cy="3411487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57BB8A"/>
      </a:accent3>
      <a:accent4>
        <a:srgbClr val="78909C"/>
      </a:accent4>
      <a:accent5>
        <a:srgbClr val="607D8B"/>
      </a:accent5>
      <a:accent6>
        <a:srgbClr val="DCE755"/>
      </a:accent6>
      <a:hlink>
        <a:srgbClr val="607D8B"/>
      </a:hlink>
      <a:folHlink>
        <a:srgbClr val="607D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57BB8A"/>
      </a:accent3>
      <a:accent4>
        <a:srgbClr val="78909C"/>
      </a:accent4>
      <a:accent5>
        <a:srgbClr val="607D8B"/>
      </a:accent5>
      <a:accent6>
        <a:srgbClr val="DCE755"/>
      </a:accent6>
      <a:hlink>
        <a:srgbClr val="607D8B"/>
      </a:hlink>
      <a:folHlink>
        <a:srgbClr val="607D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578</TotalTime>
  <Words>1443</Words>
  <Application>Microsoft Office PowerPoint</Application>
  <PresentationFormat>Presentación en pantalla (16:9)</PresentationFormat>
  <Paragraphs>185</Paragraphs>
  <Slides>26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26</vt:i4>
      </vt:variant>
    </vt:vector>
  </HeadingPairs>
  <TitlesOfParts>
    <vt:vector size="37" baseType="lpstr">
      <vt:lpstr>Arial</vt:lpstr>
      <vt:lpstr>Arial </vt:lpstr>
      <vt:lpstr>Calibri</vt:lpstr>
      <vt:lpstr>Cambria</vt:lpstr>
      <vt:lpstr>Economica</vt:lpstr>
      <vt:lpstr>Open Sans</vt:lpstr>
      <vt:lpstr>Symbol</vt:lpstr>
      <vt:lpstr>Times New Roman</vt:lpstr>
      <vt:lpstr>Wingdings</vt:lpstr>
      <vt:lpstr>Office Theme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Arce Terroba, Yolanda</dc:creator>
  <cp:lastModifiedBy>victor lorenzo sellares</cp:lastModifiedBy>
  <cp:revision>35</cp:revision>
  <dcterms:modified xsi:type="dcterms:W3CDTF">2022-09-21T14:46:33Z</dcterms:modified>
  <dc:language>es-ES</dc:language>
</cp:coreProperties>
</file>