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526" r:id="rId2"/>
    <p:sldId id="525" r:id="rId3"/>
    <p:sldId id="385" r:id="rId4"/>
    <p:sldId id="475" r:id="rId5"/>
    <p:sldId id="502" r:id="rId6"/>
    <p:sldId id="503" r:id="rId7"/>
    <p:sldId id="504" r:id="rId8"/>
    <p:sldId id="515" r:id="rId9"/>
    <p:sldId id="476" r:id="rId10"/>
    <p:sldId id="477" r:id="rId11"/>
    <p:sldId id="487" r:id="rId12"/>
    <p:sldId id="505" r:id="rId13"/>
    <p:sldId id="506" r:id="rId14"/>
    <p:sldId id="507" r:id="rId15"/>
    <p:sldId id="508" r:id="rId16"/>
    <p:sldId id="509" r:id="rId17"/>
    <p:sldId id="522" r:id="rId18"/>
    <p:sldId id="511" r:id="rId19"/>
    <p:sldId id="512" r:id="rId20"/>
    <p:sldId id="513" r:id="rId21"/>
    <p:sldId id="516" r:id="rId22"/>
    <p:sldId id="517" r:id="rId23"/>
    <p:sldId id="518" r:id="rId24"/>
    <p:sldId id="520" r:id="rId25"/>
    <p:sldId id="521" r:id="rId26"/>
    <p:sldId id="488" r:id="rId27"/>
    <p:sldId id="482" r:id="rId28"/>
  </p:sldIdLst>
  <p:sldSz cx="9144000" cy="6858000" type="screen4x3"/>
  <p:notesSz cx="7099300" cy="10234613"/>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20" autoAdjust="0"/>
  </p:normalViewPr>
  <p:slideViewPr>
    <p:cSldViewPr>
      <p:cViewPr varScale="1">
        <p:scale>
          <a:sx n="75" d="100"/>
          <a:sy n="75" d="100"/>
        </p:scale>
        <p:origin x="110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A6A5A3EA-059C-41B2-8AD5-85B15779226B}"/>
    <pc:docChg chg="custSel addSld delSld modSld">
      <pc:chgData name="victor lorenzo sellares" userId="cca9b460c6724927" providerId="LiveId" clId="{A6A5A3EA-059C-41B2-8AD5-85B15779226B}" dt="2022-06-23T09:21:59.118" v="23" actId="2696"/>
      <pc:docMkLst>
        <pc:docMk/>
      </pc:docMkLst>
      <pc:sldChg chg="del">
        <pc:chgData name="victor lorenzo sellares" userId="cca9b460c6724927" providerId="LiveId" clId="{A6A5A3EA-059C-41B2-8AD5-85B15779226B}" dt="2022-06-23T09:21:59.118" v="23" actId="2696"/>
        <pc:sldMkLst>
          <pc:docMk/>
          <pc:sldMk cId="0" sldId="281"/>
        </pc:sldMkLst>
      </pc:sldChg>
      <pc:sldChg chg="del">
        <pc:chgData name="victor lorenzo sellares" userId="cca9b460c6724927" providerId="LiveId" clId="{A6A5A3EA-059C-41B2-8AD5-85B15779226B}" dt="2022-06-23T09:21:54.556" v="22" actId="2696"/>
        <pc:sldMkLst>
          <pc:docMk/>
          <pc:sldMk cId="2156446363" sldId="523"/>
        </pc:sldMkLst>
      </pc:sldChg>
      <pc:sldChg chg="addSp delSp modSp add mod">
        <pc:chgData name="victor lorenzo sellares" userId="cca9b460c6724927" providerId="LiveId" clId="{A6A5A3EA-059C-41B2-8AD5-85B15779226B}" dt="2022-06-23T09:21:45.354" v="21" actId="478"/>
        <pc:sldMkLst>
          <pc:docMk/>
          <pc:sldMk cId="0" sldId="526"/>
        </pc:sldMkLst>
        <pc:spChg chg="del">
          <ac:chgData name="victor lorenzo sellares" userId="cca9b460c6724927" providerId="LiveId" clId="{A6A5A3EA-059C-41B2-8AD5-85B15779226B}" dt="2022-06-23T09:21:45.354" v="21" actId="478"/>
          <ac:spMkLst>
            <pc:docMk/>
            <pc:sldMk cId="0" sldId="526"/>
            <ac:spMk id="11" creationId="{51D07C09-B45C-0316-E5C6-63309CD08473}"/>
          </ac:spMkLst>
        </pc:spChg>
        <pc:spChg chg="add mod">
          <ac:chgData name="victor lorenzo sellares" userId="cca9b460c6724927" providerId="LiveId" clId="{A6A5A3EA-059C-41B2-8AD5-85B15779226B}" dt="2022-06-23T09:21:32.377" v="17" actId="1076"/>
          <ac:spMkLst>
            <pc:docMk/>
            <pc:sldMk cId="0" sldId="526"/>
            <ac:spMk id="12" creationId="{331903DF-6515-1C53-A3C7-221B9B576D83}"/>
          </ac:spMkLst>
        </pc:spChg>
        <pc:spChg chg="add mod">
          <ac:chgData name="victor lorenzo sellares" userId="cca9b460c6724927" providerId="LiveId" clId="{A6A5A3EA-059C-41B2-8AD5-85B15779226B}" dt="2022-06-23T09:21:43.102" v="20" actId="1076"/>
          <ac:spMkLst>
            <pc:docMk/>
            <pc:sldMk cId="0" sldId="526"/>
            <ac:spMk id="13" creationId="{01A19A02-5633-28A7-93CF-7BC72FDFB322}"/>
          </ac:spMkLst>
        </pc:spChg>
        <pc:spChg chg="del">
          <ac:chgData name="victor lorenzo sellares" userId="cca9b460c6724927" providerId="LiveId" clId="{A6A5A3EA-059C-41B2-8AD5-85B15779226B}" dt="2022-06-23T09:21:40.340" v="18" actId="478"/>
          <ac:spMkLst>
            <pc:docMk/>
            <pc:sldMk cId="0" sldId="526"/>
            <ac:spMk id="4098" creationId="{00000000-0000-0000-0000-000000000000}"/>
          </ac:spMkLst>
        </pc:spChg>
        <pc:spChg chg="del">
          <ac:chgData name="victor lorenzo sellares" userId="cca9b460c6724927" providerId="LiveId" clId="{A6A5A3EA-059C-41B2-8AD5-85B15779226B}" dt="2022-06-23T09:20:56.708" v="1" actId="478"/>
          <ac:spMkLst>
            <pc:docMk/>
            <pc:sldMk cId="0" sldId="526"/>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376CCC3F-8B53-4943-82C8-3510A07CB625}"/>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02F0D7B4-C1F7-48DC-959E-4ECD1963D93A}"/>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2434E9D2-4F4F-42C6-9422-9F8C92C91CC0}" type="datetimeFigureOut">
              <a:rPr lang="es-ES"/>
              <a:pPr>
                <a:defRPr/>
              </a:pPr>
              <a:t>23/06/2022</a:t>
            </a:fld>
            <a:endParaRPr lang="es-ES" dirty="0"/>
          </a:p>
        </p:txBody>
      </p:sp>
      <p:sp>
        <p:nvSpPr>
          <p:cNvPr id="4" name="3 Marcador de imagen de diapositiva">
            <a:extLst>
              <a:ext uri="{FF2B5EF4-FFF2-40B4-BE49-F238E27FC236}">
                <a16:creationId xmlns:a16="http://schemas.microsoft.com/office/drawing/2014/main" id="{B62AAAE2-B1AA-4B72-8AA3-BE834344E983}"/>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dirty="0"/>
          </a:p>
        </p:txBody>
      </p:sp>
      <p:sp>
        <p:nvSpPr>
          <p:cNvPr id="5" name="4 Marcador de notas">
            <a:extLst>
              <a:ext uri="{FF2B5EF4-FFF2-40B4-BE49-F238E27FC236}">
                <a16:creationId xmlns:a16="http://schemas.microsoft.com/office/drawing/2014/main" id="{B5ECAF79-0C4C-44E0-9630-4BDCADBC0584}"/>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1FC5159D-B896-487A-8E31-9F46D9FAA05E}"/>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424EAB72-0446-463F-983E-5BB5A81FA479}"/>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461F6DFF-51B7-4B48-BF09-944C2D5EC084}"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5977F-8C27-4529-8372-393F6FBA9FEB}" type="slidenum">
              <a:rPr lang="es-ES" altLang="es-ES" sz="1300"/>
              <a:pPr>
                <a:spcBef>
                  <a:spcPct val="0"/>
                </a:spcBef>
              </a:pPr>
              <a:t>1</a:t>
            </a:fld>
            <a:endParaRPr lang="es-ES" altLang="es-ES" sz="1300"/>
          </a:p>
        </p:txBody>
      </p:sp>
      <p:sp>
        <p:nvSpPr>
          <p:cNvPr id="5123" name="Rectangle 2"/>
          <p:cNvSpPr>
            <a:spLocks noGrp="1" noRot="1" noChangeAspect="1" noChangeArrowheads="1" noTextEdit="1"/>
          </p:cNvSpPr>
          <p:nvPr>
            <p:ph type="sldImg"/>
          </p:nvPr>
        </p:nvSpPr>
        <p:spPr bwMode="auto">
          <a:xfrm>
            <a:off x="1168400" y="900113"/>
            <a:ext cx="47593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a:t>Presentamos el tema de las Generalidades en las enfermedades renales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106C7412-0C0C-4409-A84B-BB45892F40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D08297B1-4B9F-4794-B059-25C9A2A46B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En la tabla se exponen los sueros más comúnmente utilizados detallando su composición en electrolitos y la osmolalidad.</a:t>
            </a:r>
          </a:p>
          <a:p>
            <a:endParaRPr lang="es-ES" altLang="es-ES" dirty="0"/>
          </a:p>
        </p:txBody>
      </p:sp>
      <p:sp>
        <p:nvSpPr>
          <p:cNvPr id="22532" name="Marcador de número de diapositiva 3">
            <a:extLst>
              <a:ext uri="{FF2B5EF4-FFF2-40B4-BE49-F238E27FC236}">
                <a16:creationId xmlns:a16="http://schemas.microsoft.com/office/drawing/2014/main" id="{CE86ACC3-7D95-4EAA-8FD6-0BFC5BD8E3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EA6FC3-7686-49BF-B891-D51F5839580E}" type="slidenum">
              <a:rPr lang="es-ES" altLang="es-ES"/>
              <a:pPr/>
              <a:t>11</a:t>
            </a:fld>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5CB5042D-F8CE-4F3C-84B3-DAA2BD47D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a:extLst>
              <a:ext uri="{FF2B5EF4-FFF2-40B4-BE49-F238E27FC236}">
                <a16:creationId xmlns:a16="http://schemas.microsoft.com/office/drawing/2014/main" id="{CF45B987-1555-4F19-969D-849813790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De un modo gráfico se señala la composición del suero glucosado al 5% </a:t>
            </a:r>
          </a:p>
          <a:p>
            <a:endParaRPr lang="es-ES" altLang="es-ES" dirty="0"/>
          </a:p>
        </p:txBody>
      </p:sp>
      <p:sp>
        <p:nvSpPr>
          <p:cNvPr id="24580" name="Espace réservé du numéro de diapositive 3">
            <a:extLst>
              <a:ext uri="{FF2B5EF4-FFF2-40B4-BE49-F238E27FC236}">
                <a16:creationId xmlns:a16="http://schemas.microsoft.com/office/drawing/2014/main" id="{84F571E8-D94B-4C24-9887-068B850A26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02D5A3-1F44-4973-83ED-2F63D181315B}" type="slidenum">
              <a:rPr lang="es-ES" altLang="es-ES"/>
              <a:pPr/>
              <a:t>12</a:t>
            </a:fld>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3C033BD7-6118-48AC-876D-601BFC798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a:extLst>
              <a:ext uri="{FF2B5EF4-FFF2-40B4-BE49-F238E27FC236}">
                <a16:creationId xmlns:a16="http://schemas.microsoft.com/office/drawing/2014/main" id="{97310E2B-DC2C-4400-A710-59682F25F0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De un modo gráfico se señala la composición del suero salino al 0,9 5% </a:t>
            </a:r>
          </a:p>
          <a:p>
            <a:endParaRPr lang="es-ES" altLang="es-ES" dirty="0"/>
          </a:p>
        </p:txBody>
      </p:sp>
      <p:sp>
        <p:nvSpPr>
          <p:cNvPr id="26628" name="Espace réservé du numéro de diapositive 3">
            <a:extLst>
              <a:ext uri="{FF2B5EF4-FFF2-40B4-BE49-F238E27FC236}">
                <a16:creationId xmlns:a16="http://schemas.microsoft.com/office/drawing/2014/main" id="{727248E1-E0C5-490A-992A-21D25172E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BA2FF4-3AA3-4398-AD41-B76B4EBF406E}" type="slidenum">
              <a:rPr lang="es-ES" altLang="es-ES"/>
              <a:pPr/>
              <a:t>13</a:t>
            </a:fld>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71249583-97EF-4FD7-A02E-30B0D3A00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a:extLst>
              <a:ext uri="{FF2B5EF4-FFF2-40B4-BE49-F238E27FC236}">
                <a16:creationId xmlns:a16="http://schemas.microsoft.com/office/drawing/2014/main" id="{732AB64F-3478-4F15-846E-F4E0FFE80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De un modo gráfico se señala la composición del suero con bicarbonato 1/6 M</a:t>
            </a:r>
          </a:p>
          <a:p>
            <a:endParaRPr lang="es-ES" altLang="es-ES" dirty="0"/>
          </a:p>
        </p:txBody>
      </p:sp>
      <p:sp>
        <p:nvSpPr>
          <p:cNvPr id="28676" name="Espace réservé du numéro de diapositive 3">
            <a:extLst>
              <a:ext uri="{FF2B5EF4-FFF2-40B4-BE49-F238E27FC236}">
                <a16:creationId xmlns:a16="http://schemas.microsoft.com/office/drawing/2014/main" id="{A577C5B0-1CA9-4A9E-8720-3BFE08B9C3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954DF7-E0F9-4C91-8BE7-BCBCF7791B2B}" type="slidenum">
              <a:rPr lang="es-ES" altLang="es-ES"/>
              <a:pPr/>
              <a:t>14</a:t>
            </a:fld>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6AE13E78-E8B4-401D-8CC0-9640AEA026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70C7D622-CE6E-4F36-9241-EECCEE960C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a:t>Ringer Lactado.</a:t>
            </a:r>
          </a:p>
        </p:txBody>
      </p:sp>
      <p:sp>
        <p:nvSpPr>
          <p:cNvPr id="30724" name="Espace réservé du numéro de diapositive 3">
            <a:extLst>
              <a:ext uri="{FF2B5EF4-FFF2-40B4-BE49-F238E27FC236}">
                <a16:creationId xmlns:a16="http://schemas.microsoft.com/office/drawing/2014/main" id="{905804AC-2F13-428D-94E9-01E9E17846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C61F92C-E8A0-4381-8D7D-03D3EFC1DBB3}" type="slidenum">
              <a:rPr lang="es-ES" altLang="es-ES"/>
              <a:pPr/>
              <a:t>15</a:t>
            </a:fld>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7BE8EB82-1B80-4D5E-A252-BEDF07664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CA11FB92-740D-490B-A769-6332125C3C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Se exponen ejemplos de otros sueros utilizados en clínica que llevan añadidos 10 mEq de cloruro potásico.</a:t>
            </a:r>
          </a:p>
          <a:p>
            <a:endParaRPr lang="es-ES" altLang="es-ES" dirty="0"/>
          </a:p>
        </p:txBody>
      </p:sp>
      <p:sp>
        <p:nvSpPr>
          <p:cNvPr id="32772" name="Espace réservé du numéro de diapositive 3">
            <a:extLst>
              <a:ext uri="{FF2B5EF4-FFF2-40B4-BE49-F238E27FC236}">
                <a16:creationId xmlns:a16="http://schemas.microsoft.com/office/drawing/2014/main" id="{DF8D0B41-0894-45BD-9990-DB5427F1CB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768484-224F-4152-9227-E7E2D479F3E6}" type="slidenum">
              <a:rPr lang="es-ES" altLang="es-ES"/>
              <a:pPr/>
              <a:t>16</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a:extLst>
              <a:ext uri="{FF2B5EF4-FFF2-40B4-BE49-F238E27FC236}">
                <a16:creationId xmlns:a16="http://schemas.microsoft.com/office/drawing/2014/main" id="{D1A13525-6561-4D71-97C5-48CD2A8CF8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a:extLst>
              <a:ext uri="{FF2B5EF4-FFF2-40B4-BE49-F238E27FC236}">
                <a16:creationId xmlns:a16="http://schemas.microsoft.com/office/drawing/2014/main" id="{8503EB25-69AA-41CA-9ED2-F51331F113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tabLst>
                <a:tab pos="457200" algn="l"/>
              </a:tabLst>
            </a:pPr>
            <a:r>
              <a:rPr lang="es-ES" sz="1200" dirty="0">
                <a:effectLst/>
                <a:latin typeface="Calibri" panose="020F0502020204030204" pitchFamily="34" charset="0"/>
                <a:ea typeface="Calibri" panose="020F0502020204030204" pitchFamily="34" charset="0"/>
                <a:cs typeface="Times New Roman" panose="02020603050405020304" pitchFamily="18" charset="0"/>
              </a:rPr>
              <a:t>Se exponen ejemplos de aditivos en forma de ampollas que pueden añadirse a los sueros expuestos anteriormente para modificar su composición a la carta.</a:t>
            </a:r>
          </a:p>
          <a:p>
            <a:endParaRPr lang="es-ES" altLang="es-ES" dirty="0"/>
          </a:p>
        </p:txBody>
      </p:sp>
      <p:sp>
        <p:nvSpPr>
          <p:cNvPr id="34820" name="Marcador de número de diapositiva 3">
            <a:extLst>
              <a:ext uri="{FF2B5EF4-FFF2-40B4-BE49-F238E27FC236}">
                <a16:creationId xmlns:a16="http://schemas.microsoft.com/office/drawing/2014/main" id="{8C37C04B-7E87-4D20-B78C-89344AB0F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55EF84-FD47-472A-B275-545347A137EF}" type="slidenum">
              <a:rPr lang="es-ES" altLang="es-ES"/>
              <a:pPr/>
              <a:t>17</a:t>
            </a:fld>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23CABA89-6DA7-40EC-88CE-23F5CC776D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357B61BD-EBB2-430E-9FB3-7D64011BFD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Para conocer los efectos que los principales sueros tienen sobre los líquidos corporales es necesario repasar los compartimentos en los que se distribuye el agua corporal.</a:t>
            </a:r>
          </a:p>
          <a:p>
            <a:endParaRPr lang="es-ES" altLang="es-ES" dirty="0"/>
          </a:p>
        </p:txBody>
      </p:sp>
      <p:sp>
        <p:nvSpPr>
          <p:cNvPr id="36868" name="Espace réservé du numéro de diapositive 3">
            <a:extLst>
              <a:ext uri="{FF2B5EF4-FFF2-40B4-BE49-F238E27FC236}">
                <a16:creationId xmlns:a16="http://schemas.microsoft.com/office/drawing/2014/main" id="{CB4D9492-D068-4EF2-8AA0-BD81103001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7E583D-7358-4D6D-804F-0095A4CC5363}" type="slidenum">
              <a:rPr lang="es-ES" altLang="es-ES"/>
              <a:pPr/>
              <a:t>18</a:t>
            </a:fld>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A006C500-69FF-4801-ADEA-2BC2FAD1FF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a16="http://schemas.microsoft.com/office/drawing/2014/main" id="{2951F233-8BB5-4048-9AD9-C1EDE9E31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administración de suero salino al 0,9, con una osmolalidad discretamente superior a la del plasma condicionará un aumento casi paralelo del espacio extracelular (tanto intersticial como intravascular) con muy poco efecto sobre el agua intracelular. Las circunstancias clínicas de cada paciente harán que su distribución sea predominante intersticial o intravascular.</a:t>
            </a:r>
          </a:p>
          <a:p>
            <a:endParaRPr lang="es-ES" altLang="es-ES" dirty="0"/>
          </a:p>
        </p:txBody>
      </p:sp>
      <p:sp>
        <p:nvSpPr>
          <p:cNvPr id="38916" name="Espace réservé du numéro de diapositive 3">
            <a:extLst>
              <a:ext uri="{FF2B5EF4-FFF2-40B4-BE49-F238E27FC236}">
                <a16:creationId xmlns:a16="http://schemas.microsoft.com/office/drawing/2014/main" id="{8AC2A324-EB7B-41AC-B319-25EBEE83C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7ADD1A-34EA-42A6-80EA-E374C274EE95}" type="slidenum">
              <a:rPr lang="es-ES" altLang="es-ES"/>
              <a:pPr/>
              <a:t>19</a:t>
            </a:fld>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63003C1E-0A7F-4695-8AEF-6CFD3E999A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a:extLst>
              <a:ext uri="{FF2B5EF4-FFF2-40B4-BE49-F238E27FC236}">
                <a16:creationId xmlns:a16="http://schemas.microsoft.com/office/drawing/2014/main" id="{5EBC7E5D-B61B-4752-A8BD-05C83CD944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Sin embargo, la administración de suero glucosado, al metabolizarse rápidamente la glucosa, es prácticamente equivalente a la administración de agua al espacio extracelular, que conllevará una disminución de su osmolalidad y como consecuencia, el paso de agua al espacio intracelular fundamentalmente.</a:t>
            </a:r>
          </a:p>
          <a:p>
            <a:endParaRPr lang="es-ES" altLang="es-ES" dirty="0"/>
          </a:p>
        </p:txBody>
      </p:sp>
      <p:sp>
        <p:nvSpPr>
          <p:cNvPr id="40964" name="Espace réservé du numéro de diapositive 3">
            <a:extLst>
              <a:ext uri="{FF2B5EF4-FFF2-40B4-BE49-F238E27FC236}">
                <a16:creationId xmlns:a16="http://schemas.microsoft.com/office/drawing/2014/main" id="{B0839F4C-B777-4935-841E-637711DA1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1FF08A-0AC0-4815-8A6D-13FFED59671C}" type="slidenum">
              <a:rPr lang="es-ES" altLang="es-ES"/>
              <a:pPr/>
              <a:t>20</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E32269D9-5C3C-475D-A1E1-7A239F8E2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2CFE1FE8-FED1-41C7-9686-DA68D9440F9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altLang="es-ES" dirty="0"/>
              <a:t>Los objetivos que nos planteamos son:</a:t>
            </a:r>
          </a:p>
          <a:p>
            <a:pPr marL="171450" indent="-171450">
              <a:buFontTx/>
              <a:buChar char="-"/>
              <a:defRPr/>
            </a:pPr>
            <a:r>
              <a:rPr lang="es-ES" altLang="es-ES" dirty="0"/>
              <a:t>Saber realizar un balance de líquidos.</a:t>
            </a:r>
          </a:p>
          <a:p>
            <a:pPr marL="171450" indent="-171450">
              <a:buFontTx/>
              <a:buChar char="-"/>
              <a:defRPr/>
            </a:pPr>
            <a:r>
              <a:rPr lang="es-ES" altLang="es-ES" dirty="0"/>
              <a:t>Conocer los aspectos básicos en el manejo de sueros y sus implicaciones clínicas.</a:t>
            </a:r>
          </a:p>
          <a:p>
            <a:pPr marL="171450" indent="-171450">
              <a:buFontTx/>
              <a:buChar char="-"/>
              <a:defRPr/>
            </a:pPr>
            <a:endParaRPr lang="es-ES" altLang="es-ES" dirty="0"/>
          </a:p>
        </p:txBody>
      </p:sp>
      <p:sp>
        <p:nvSpPr>
          <p:cNvPr id="6148" name="Marcador de número de diapositiva 3">
            <a:extLst>
              <a:ext uri="{FF2B5EF4-FFF2-40B4-BE49-F238E27FC236}">
                <a16:creationId xmlns:a16="http://schemas.microsoft.com/office/drawing/2014/main" id="{E13AC882-1437-4B57-A08F-F501D0289B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E61C6DD-4929-43C5-AF55-F865088DBCF2}" type="slidenum">
              <a:rPr lang="es-ES" altLang="es-ES"/>
              <a:pPr/>
              <a:t>3</a:t>
            </a:fld>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086C4F67-CE08-4CC6-967A-B62B2CF050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a:extLst>
              <a:ext uri="{FF2B5EF4-FFF2-40B4-BE49-F238E27FC236}">
                <a16:creationId xmlns:a16="http://schemas.microsoft.com/office/drawing/2014/main" id="{A87E1842-A44F-489D-AD76-CA88D3BAC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Respecto a la administración de sueros, hemos de distinguir entre dos situaciones clínicas definidas:</a:t>
            </a:r>
          </a:p>
          <a:p>
            <a:pPr marL="342900" lvl="0" indent="-342900">
              <a:lnSpc>
                <a:spcPct val="107000"/>
              </a:lnSpc>
              <a:spcAft>
                <a:spcPts val="800"/>
              </a:spcAft>
              <a:buFont typeface="Times New Roman" panose="02020603050405020304" pitchFamily="18"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Tratamiento de mantenimiento (situación normal)</a:t>
            </a:r>
          </a:p>
          <a:p>
            <a:pPr marL="342900" lvl="0" indent="-342900">
              <a:lnSpc>
                <a:spcPct val="107000"/>
              </a:lnSpc>
              <a:spcAft>
                <a:spcPts val="800"/>
              </a:spcAft>
              <a:buFont typeface="Times New Roman" panose="02020603050405020304" pitchFamily="18"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 Tratamiento de reposición (situación de déficit).</a:t>
            </a:r>
          </a:p>
        </p:txBody>
      </p:sp>
      <p:sp>
        <p:nvSpPr>
          <p:cNvPr id="43012" name="Espace réservé du numéro de diapositive 3">
            <a:extLst>
              <a:ext uri="{FF2B5EF4-FFF2-40B4-BE49-F238E27FC236}">
                <a16:creationId xmlns:a16="http://schemas.microsoft.com/office/drawing/2014/main" id="{7F75C9EE-20CF-4896-97D8-DE9C4E75F3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46971DA-087D-4ED0-9E75-03B4359A06FD}" type="slidenum">
              <a:rPr lang="es-ES" altLang="es-ES"/>
              <a:pPr/>
              <a:t>21</a:t>
            </a:fld>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6F7F7154-D74A-4A66-9A9F-125F679904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E7CA73D7-842A-4E8B-AA74-94BBC010B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En el tratamiento de mantenimiento el objetivo es conseguir un balance equilibrado de líquidos y electrolitos. Una pauta razonable es la expuesta en la figura, que puede adaptarse a las circunstancias internas (edad, comorbilidad, situación clínica…</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es-ES" sz="1200" dirty="0">
                <a:effectLst/>
                <a:latin typeface="Calibri" panose="020F0502020204030204" pitchFamily="34" charset="0"/>
                <a:ea typeface="Calibri" panose="020F0502020204030204" pitchFamily="34" charset="0"/>
                <a:cs typeface="Times New Roman" panose="02020603050405020304" pitchFamily="18" charset="0"/>
              </a:rPr>
              <a:t>) y externas del paciente (temperatura, humedad del ambiente…</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5060" name="Espace réservé du numéro de diapositive 3">
            <a:extLst>
              <a:ext uri="{FF2B5EF4-FFF2-40B4-BE49-F238E27FC236}">
                <a16:creationId xmlns:a16="http://schemas.microsoft.com/office/drawing/2014/main" id="{46984215-2152-42CD-822F-F24252FA26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BF42ED-DD9F-4532-BAC6-3A30D422C08C}" type="slidenum">
              <a:rPr lang="es-ES" altLang="es-ES"/>
              <a:pPr/>
              <a:t>22</a:t>
            </a:fld>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2347ECA5-0E83-485A-8B9C-DABF1B063D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a:extLst>
              <a:ext uri="{FF2B5EF4-FFF2-40B4-BE49-F238E27FC236}">
                <a16:creationId xmlns:a16="http://schemas.microsoft.com/office/drawing/2014/main" id="{C7EFBC10-23F0-48B9-A07C-CD649DB6B5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Como se ha comentado, el tratamiento de mantenimiento debe adaptarse a las circunstancias clínicas individuales de cada paciente. Sobre todo en pacientes con enfermedades intercurrentes se debe tener especial precaución.</a:t>
            </a:r>
          </a:p>
          <a:p>
            <a:endParaRPr lang="es-ES" altLang="es-ES" dirty="0"/>
          </a:p>
          <a:p>
            <a:endParaRPr lang="es-ES" altLang="es-ES" dirty="0"/>
          </a:p>
          <a:p>
            <a:endParaRPr lang="es-ES" altLang="es-ES" dirty="0"/>
          </a:p>
        </p:txBody>
      </p:sp>
      <p:sp>
        <p:nvSpPr>
          <p:cNvPr id="47108" name="Espace réservé du numéro de diapositive 3">
            <a:extLst>
              <a:ext uri="{FF2B5EF4-FFF2-40B4-BE49-F238E27FC236}">
                <a16:creationId xmlns:a16="http://schemas.microsoft.com/office/drawing/2014/main" id="{24B0049C-9095-4CB5-91C0-64B8EA6530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BD187AB-48D1-4F57-B7DE-B26B8931E355}" type="slidenum">
              <a:rPr lang="es-ES" altLang="es-ES"/>
              <a:pPr/>
              <a:t>23</a:t>
            </a:fld>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91D685B6-3BC6-4339-BDFB-570072FC8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2F802CF5-157A-4696-829B-3BE9462B31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tabLst>
                <a:tab pos="1562100" algn="l"/>
              </a:tabLst>
            </a:pPr>
            <a:r>
              <a:rPr lang="es-ES" sz="1200" dirty="0">
                <a:effectLst/>
                <a:latin typeface="Calibri" panose="020F0502020204030204" pitchFamily="34" charset="0"/>
                <a:ea typeface="Calibri" panose="020F0502020204030204" pitchFamily="34" charset="0"/>
                <a:cs typeface="Times New Roman" panose="02020603050405020304" pitchFamily="18" charset="0"/>
              </a:rPr>
              <a:t>Más dificultad entraña establecer pautas concretas para la reposición en aquellos pacientes que o bien han tenido dificultades para la ingesta de líquidos o bien han sufrido pérdidas de fluidos. En ellos, además de valorar la situación clínica, se debe tener en especial consideración la composición del líquido perdido. En estos casos suele ser de especial ayuda la determinación de iones en sangre y orina para guiar la prescripción.</a:t>
            </a:r>
          </a:p>
          <a:p>
            <a:endParaRPr lang="es-ES" altLang="es-ES" dirty="0"/>
          </a:p>
        </p:txBody>
      </p:sp>
      <p:sp>
        <p:nvSpPr>
          <p:cNvPr id="49156" name="Espace réservé du numéro de diapositive 3">
            <a:extLst>
              <a:ext uri="{FF2B5EF4-FFF2-40B4-BE49-F238E27FC236}">
                <a16:creationId xmlns:a16="http://schemas.microsoft.com/office/drawing/2014/main" id="{494F3F63-2E3F-42F4-9263-47CFAFCA36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EA34FE-AC1E-4215-9698-66EED80539DD}" type="slidenum">
              <a:rPr lang="es-ES" altLang="es-ES"/>
              <a:pPr/>
              <a:t>24</a:t>
            </a:fld>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a:extLst>
              <a:ext uri="{FF2B5EF4-FFF2-40B4-BE49-F238E27FC236}">
                <a16:creationId xmlns:a16="http://schemas.microsoft.com/office/drawing/2014/main" id="{9942F941-C4C9-4E3A-92A3-AEE502A4EB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notas 2">
            <a:extLst>
              <a:ext uri="{FF2B5EF4-FFF2-40B4-BE49-F238E27FC236}">
                <a16:creationId xmlns:a16="http://schemas.microsoft.com/office/drawing/2014/main" id="{0A169460-0750-4609-BA6C-798743941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tabLst>
                <a:tab pos="15621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la tabla se expone la composición de los principales fluidos corporales. Su conocimiento es de gran ayuda a la hora de prescribir sueros en pacientes que pueden tener pérdidas de fluidos.</a:t>
            </a:r>
          </a:p>
          <a:p>
            <a:endParaRPr lang="es-ES" altLang="es-ES" dirty="0"/>
          </a:p>
        </p:txBody>
      </p:sp>
      <p:sp>
        <p:nvSpPr>
          <p:cNvPr id="51204" name="Marcador de número de diapositiva 3">
            <a:extLst>
              <a:ext uri="{FF2B5EF4-FFF2-40B4-BE49-F238E27FC236}">
                <a16:creationId xmlns:a16="http://schemas.microsoft.com/office/drawing/2014/main" id="{9D801526-D4C1-4FE0-8049-78890A2A83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3CDC5A-5290-4448-AE2F-80A54C8596DA}" type="slidenum">
              <a:rPr lang="es-ES" altLang="es-ES"/>
              <a:pPr/>
              <a:t>25</a:t>
            </a:fld>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a:extLst>
              <a:ext uri="{FF2B5EF4-FFF2-40B4-BE49-F238E27FC236}">
                <a16:creationId xmlns:a16="http://schemas.microsoft.com/office/drawing/2014/main" id="{1D33EEE2-9013-47E6-BEE0-3FE4350F5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Marcador de notas 2">
            <a:extLst>
              <a:ext uri="{FF2B5EF4-FFF2-40B4-BE49-F238E27FC236}">
                <a16:creationId xmlns:a16="http://schemas.microsoft.com/office/drawing/2014/main" id="{7B7659E0-EB6D-4951-8F41-DA4EE23D3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tabLst>
                <a:tab pos="1562100" algn="l"/>
              </a:tabLst>
            </a:pPr>
            <a:r>
              <a:rPr lang="es-ES" sz="1200">
                <a:effectLst/>
                <a:latin typeface="Calibri" panose="020F0502020204030204" pitchFamily="34" charset="0"/>
                <a:ea typeface="Calibri" panose="020F0502020204030204" pitchFamily="34" charset="0"/>
                <a:cs typeface="Times New Roman" panose="02020603050405020304" pitchFamily="18" charset="0"/>
              </a:rPr>
              <a:t>Finalmente</a:t>
            </a:r>
            <a:r>
              <a:rPr lang="es-ES" sz="1200" dirty="0">
                <a:effectLst/>
                <a:latin typeface="Calibri" panose="020F0502020204030204" pitchFamily="34" charset="0"/>
                <a:ea typeface="Calibri" panose="020F0502020204030204" pitchFamily="34" charset="0"/>
                <a:cs typeface="Times New Roman" panose="02020603050405020304" pitchFamily="18" charset="0"/>
              </a:rPr>
              <a:t>, como se ha comentado, el tratamiento con sueros no es un proceso estático sino que debe adaptarse a las circunstancias del paciente y sobre todo a la evolución clínica y analítica del mismo. En este sentido son de gran ayuda las determinaciones analíticas periódicas.</a:t>
            </a:r>
          </a:p>
          <a:p>
            <a:endParaRPr lang="es-ES" altLang="es-ES" dirty="0"/>
          </a:p>
        </p:txBody>
      </p:sp>
      <p:sp>
        <p:nvSpPr>
          <p:cNvPr id="53252" name="Marcador de número de diapositiva 3">
            <a:extLst>
              <a:ext uri="{FF2B5EF4-FFF2-40B4-BE49-F238E27FC236}">
                <a16:creationId xmlns:a16="http://schemas.microsoft.com/office/drawing/2014/main" id="{1B6C7989-6D7D-4638-8047-16F323BCDF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E9F92B-0069-4B8D-9B4F-0A2EF5DEDB10}" type="slidenum">
              <a:rPr lang="es-ES" altLang="es-ES"/>
              <a:pPr/>
              <a:t>26</a:t>
            </a:fld>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a:extLst>
              <a:ext uri="{FF2B5EF4-FFF2-40B4-BE49-F238E27FC236}">
                <a16:creationId xmlns:a16="http://schemas.microsoft.com/office/drawing/2014/main" id="{083A7DEC-75B4-4959-B3C3-BAB72BAF1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a:extLst>
              <a:ext uri="{FF2B5EF4-FFF2-40B4-BE49-F238E27FC236}">
                <a16:creationId xmlns:a16="http://schemas.microsoft.com/office/drawing/2014/main" id="{41B56A94-E543-4758-8951-8C1989B4A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Bibliografía relevante.</a:t>
            </a:r>
          </a:p>
        </p:txBody>
      </p:sp>
      <p:sp>
        <p:nvSpPr>
          <p:cNvPr id="55300" name="Marcador de número de diapositiva 3">
            <a:extLst>
              <a:ext uri="{FF2B5EF4-FFF2-40B4-BE49-F238E27FC236}">
                <a16:creationId xmlns:a16="http://schemas.microsoft.com/office/drawing/2014/main" id="{1C8490C8-27DE-40FA-AC38-A767BC6E15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F28626E-5A8A-4CF8-9234-833D2C510B32}" type="slidenum">
              <a:rPr lang="es-ES" altLang="es-ES"/>
              <a:pPr/>
              <a:t>27</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A2A3B467-0C64-49E5-A8B9-9AC4B3787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CC638E26-3164-44CE-9627-D40B71141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El balance de líquidos tiene en cuenta tanto las entradas como las salidas de fluidos. Normalmente en los sanos es equilibrado de forma que ambas partes son iguales.</a:t>
            </a:r>
          </a:p>
          <a:p>
            <a:endParaRPr lang="es-ES" altLang="es-ES" dirty="0"/>
          </a:p>
        </p:txBody>
      </p:sp>
      <p:sp>
        <p:nvSpPr>
          <p:cNvPr id="8196" name="Marcador de número de diapositiva 3">
            <a:extLst>
              <a:ext uri="{FF2B5EF4-FFF2-40B4-BE49-F238E27FC236}">
                <a16:creationId xmlns:a16="http://schemas.microsoft.com/office/drawing/2014/main" id="{9B79EF8A-219F-4E51-BF45-1E96E6B7C8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15B34C-4038-4E92-8050-2E32E5065C35}" type="slidenum">
              <a:rPr lang="es-ES" altLang="es-ES"/>
              <a:pPr/>
              <a:t>4</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F018A540-382C-4522-AD01-F4CF10C363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67613E56-3462-4592-BF10-14C6578A5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Los requerimientos mínimos de líquidos en un sujeto sano se exponen en la tabla. Es importante resaltar los aportes de agua tanto bebida como incluida en los alimentos y el agua endógena producida en el metabolismo. Las salidas principales se producen esencialmente a través de riñón, piel (sudoración), respiración y heces.</a:t>
            </a:r>
          </a:p>
          <a:p>
            <a:endParaRPr lang="es-ES" altLang="es-ES" dirty="0"/>
          </a:p>
        </p:txBody>
      </p:sp>
      <p:sp>
        <p:nvSpPr>
          <p:cNvPr id="10244" name="Marcador de número de diapositiva 3">
            <a:extLst>
              <a:ext uri="{FF2B5EF4-FFF2-40B4-BE49-F238E27FC236}">
                <a16:creationId xmlns:a16="http://schemas.microsoft.com/office/drawing/2014/main" id="{A5728E24-29D0-4401-983E-5C414DDA11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D7EEDA-1788-492D-A1CA-F8052711B475}" type="slidenum">
              <a:rPr lang="es-ES" altLang="es-ES"/>
              <a:pPr/>
              <a:t>5</a:t>
            </a:fld>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D20E8372-6FCC-4CD6-82EB-4F32AC705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D323A934-1499-4165-A9CC-095BF3FD56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Sin embargo, los requerimientos habituales en los sujetos sanos son mayores y estos dependen tanto de factores individuales (actividad física, superficie corporal..</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s-ES" sz="1800" dirty="0">
                <a:effectLst/>
                <a:latin typeface="Calibri" panose="020F0502020204030204" pitchFamily="34" charset="0"/>
                <a:ea typeface="Calibri" panose="020F0502020204030204" pitchFamily="34" charset="0"/>
                <a:cs typeface="Times New Roman" panose="02020603050405020304" pitchFamily="18" charset="0"/>
              </a:rPr>
              <a:t>) como externos (temperatura, humedad…</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altLang="es-ES" dirty="0"/>
          </a:p>
        </p:txBody>
      </p:sp>
      <p:sp>
        <p:nvSpPr>
          <p:cNvPr id="12292" name="Marcador de número de diapositiva 3">
            <a:extLst>
              <a:ext uri="{FF2B5EF4-FFF2-40B4-BE49-F238E27FC236}">
                <a16:creationId xmlns:a16="http://schemas.microsoft.com/office/drawing/2014/main" id="{1EBCB369-9EEE-4808-AA89-D191BD4A49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B0A4DC-FD41-480F-A793-4D5C31658743}" type="slidenum">
              <a:rPr lang="es-ES" altLang="es-ES"/>
              <a:pPr/>
              <a:t>6</a:t>
            </a:fld>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8A05CD03-6347-4E0F-81F3-E467A900B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a:extLst>
              <a:ext uri="{FF2B5EF4-FFF2-40B4-BE49-F238E27FC236}">
                <a16:creationId xmlns:a16="http://schemas.microsoft.com/office/drawing/2014/main" id="{A8588223-2A77-44C7-B057-F73505FAA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En los enfermos, no obstante, puede alterarse el balance de líquidos por muchos motivos entre los que se encuentran disminución de la ingesta (dieta absoluta, disminución de la sed…</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es-ES" sz="1200" dirty="0">
                <a:effectLst/>
                <a:latin typeface="Calibri" panose="020F0502020204030204" pitchFamily="34" charset="0"/>
                <a:ea typeface="Calibri" panose="020F0502020204030204" pitchFamily="34" charset="0"/>
                <a:cs typeface="Times New Roman" panose="02020603050405020304" pitchFamily="18" charset="0"/>
              </a:rPr>
              <a:t>) o aumento de las pérdidas a nivel renal 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extrarrrenal</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altLang="es-ES" dirty="0"/>
          </a:p>
        </p:txBody>
      </p:sp>
      <p:sp>
        <p:nvSpPr>
          <p:cNvPr id="14340" name="Marcador de número de diapositiva 3">
            <a:extLst>
              <a:ext uri="{FF2B5EF4-FFF2-40B4-BE49-F238E27FC236}">
                <a16:creationId xmlns:a16="http://schemas.microsoft.com/office/drawing/2014/main" id="{A67A4279-65FC-4DEB-A959-B158A14AFB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81378D8-3D4F-4E41-B1E4-DBC228EBDE6B}" type="slidenum">
              <a:rPr lang="es-ES" altLang="es-ES"/>
              <a:pPr/>
              <a:t>7</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a:extLst>
              <a:ext uri="{FF2B5EF4-FFF2-40B4-BE49-F238E27FC236}">
                <a16:creationId xmlns:a16="http://schemas.microsoft.com/office/drawing/2014/main" id="{3253C2EE-F9AF-415D-A138-640A6A22E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a:extLst>
              <a:ext uri="{FF2B5EF4-FFF2-40B4-BE49-F238E27FC236}">
                <a16:creationId xmlns:a16="http://schemas.microsoft.com/office/drawing/2014/main" id="{3EF1C426-7211-4765-A862-CACFA618D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un sujeto sano, aproximadamente el 60% de su peso es agua (aunque este porcentaje es menor en obesos o mujeres). Este porcentaje se distribuye en el espacio intracelular (aproximadamente el 40% del peso) y extracelular (que a su vez se divide en el espacio intersticial que supone aproximadamente el 16%) y el intravascular (4%). Conocer esta distribución es muy importante a la hora de prescribir sueros.</a:t>
            </a:r>
          </a:p>
          <a:p>
            <a:endParaRPr lang="es-ES" altLang="es-ES" dirty="0"/>
          </a:p>
        </p:txBody>
      </p:sp>
      <p:sp>
        <p:nvSpPr>
          <p:cNvPr id="16388" name="Marcador de número de diapositiva 3">
            <a:extLst>
              <a:ext uri="{FF2B5EF4-FFF2-40B4-BE49-F238E27FC236}">
                <a16:creationId xmlns:a16="http://schemas.microsoft.com/office/drawing/2014/main" id="{94675B3C-C079-4838-B685-6F003265E7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5427D0F-7988-4893-9FD8-74FB864BB4FD}" type="slidenum">
              <a:rPr lang="es-ES" altLang="es-ES"/>
              <a:pPr/>
              <a:t>8</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B58BB120-6686-4E68-8574-324516AA0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AFABDE95-752F-48B3-822A-E58714C4E0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A la hora de estudiar un paciente y antes de iniciar tratamiento con sueros, se debe realizar una valoración clínica completa del paciente con historia clínica y exploración física (que incluya la determinación del peso y la valoración de posibles edemas y signos de ortostatismo). También es esencial valorar la evolución del paciente a lo largo del tiempo que permitirá ajustar la sueroterapia en cada momento.</a:t>
            </a:r>
          </a:p>
        </p:txBody>
      </p:sp>
      <p:sp>
        <p:nvSpPr>
          <p:cNvPr id="18436" name="Marcador de número de diapositiva 3">
            <a:extLst>
              <a:ext uri="{FF2B5EF4-FFF2-40B4-BE49-F238E27FC236}">
                <a16:creationId xmlns:a16="http://schemas.microsoft.com/office/drawing/2014/main" id="{C8D7B8ED-1550-45A8-A4F5-6B62ECB497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943577-740F-46A4-AC72-5715F5F1DE07}" type="slidenum">
              <a:rPr lang="es-ES" altLang="es-ES"/>
              <a:pPr/>
              <a:t>9</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94EC9843-D2CC-4B75-A452-E9E42BB7F7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724FDF6E-3B41-4F54-8457-E97EFE6BD4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Se exponen los principios fundamentales a la hora de prescribir sueros. Debe realizarse con criterios científicos y teniendo en cuenta la situación de cada paciente.</a:t>
            </a:r>
          </a:p>
          <a:p>
            <a:endParaRPr lang="es-ES" altLang="es-ES" dirty="0"/>
          </a:p>
        </p:txBody>
      </p:sp>
      <p:sp>
        <p:nvSpPr>
          <p:cNvPr id="20484" name="Marcador de número de diapositiva 3">
            <a:extLst>
              <a:ext uri="{FF2B5EF4-FFF2-40B4-BE49-F238E27FC236}">
                <a16:creationId xmlns:a16="http://schemas.microsoft.com/office/drawing/2014/main" id="{753D4ECD-B488-49DB-AE29-818300CB5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367B85-EEBD-4375-BF46-68AC7827E47B}" type="slidenum">
              <a:rPr lang="es-ES" altLang="es-ES"/>
              <a:pPr/>
              <a:t>10</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29B2AEE4-6ECB-45BD-9272-E3478B7E5F6F}"/>
              </a:ext>
            </a:extLst>
          </p:cNvPr>
          <p:cNvSpPr>
            <a:spLocks noGrp="1"/>
          </p:cNvSpPr>
          <p:nvPr>
            <p:ph type="dt" sz="half" idx="10"/>
          </p:nvPr>
        </p:nvSpPr>
        <p:spPr/>
        <p:txBody>
          <a:bodyPr/>
          <a:lstStyle>
            <a:lvl1pPr>
              <a:defRPr/>
            </a:lvl1pPr>
          </a:lstStyle>
          <a:p>
            <a:pPr>
              <a:defRPr/>
            </a:pPr>
            <a:fld id="{A426D42E-C5B9-4684-A0C9-7249860E74BD}" type="datetime1">
              <a:rPr lang="es-ES"/>
              <a:pPr>
                <a:defRPr/>
              </a:pPr>
              <a:t>23/06/2022</a:t>
            </a:fld>
            <a:endParaRPr lang="es-ES" dirty="0"/>
          </a:p>
        </p:txBody>
      </p:sp>
      <p:sp>
        <p:nvSpPr>
          <p:cNvPr id="5" name="4 Marcador de pie de página">
            <a:extLst>
              <a:ext uri="{FF2B5EF4-FFF2-40B4-BE49-F238E27FC236}">
                <a16:creationId xmlns:a16="http://schemas.microsoft.com/office/drawing/2014/main" id="{01B7978F-E317-4C86-B2FD-FB84D4C1275E}"/>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9262ECBF-BBEB-4069-A2F9-00D7CB0FB377}"/>
              </a:ext>
            </a:extLst>
          </p:cNvPr>
          <p:cNvSpPr>
            <a:spLocks noGrp="1"/>
          </p:cNvSpPr>
          <p:nvPr>
            <p:ph type="sldNum" sz="quarter" idx="12"/>
          </p:nvPr>
        </p:nvSpPr>
        <p:spPr/>
        <p:txBody>
          <a:bodyPr/>
          <a:lstStyle>
            <a:lvl1pPr>
              <a:defRPr/>
            </a:lvl1pPr>
          </a:lstStyle>
          <a:p>
            <a:fld id="{F45C8359-E09E-4654-92A8-84CEB7534B62}" type="slidenum">
              <a:rPr lang="es-ES" altLang="es-ES"/>
              <a:pPr/>
              <a:t>‹Nº›</a:t>
            </a:fld>
            <a:endParaRPr lang="es-ES" altLang="es-ES"/>
          </a:p>
        </p:txBody>
      </p:sp>
    </p:spTree>
    <p:extLst>
      <p:ext uri="{BB962C8B-B14F-4D97-AF65-F5344CB8AC3E}">
        <p14:creationId xmlns:p14="http://schemas.microsoft.com/office/powerpoint/2010/main" val="242383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BD7D138-2C54-46DC-A38D-C11F8A773A6D}"/>
              </a:ext>
            </a:extLst>
          </p:cNvPr>
          <p:cNvSpPr>
            <a:spLocks noGrp="1"/>
          </p:cNvSpPr>
          <p:nvPr>
            <p:ph type="dt" sz="half" idx="10"/>
          </p:nvPr>
        </p:nvSpPr>
        <p:spPr/>
        <p:txBody>
          <a:bodyPr/>
          <a:lstStyle>
            <a:lvl1pPr>
              <a:defRPr/>
            </a:lvl1pPr>
          </a:lstStyle>
          <a:p>
            <a:pPr>
              <a:defRPr/>
            </a:pPr>
            <a:fld id="{BC1CA8CE-9402-47F4-8502-FE6DEC162608}" type="datetime1">
              <a:rPr lang="es-ES"/>
              <a:pPr>
                <a:defRPr/>
              </a:pPr>
              <a:t>23/06/2022</a:t>
            </a:fld>
            <a:endParaRPr lang="es-ES" dirty="0"/>
          </a:p>
        </p:txBody>
      </p:sp>
      <p:sp>
        <p:nvSpPr>
          <p:cNvPr id="5" name="4 Marcador de pie de página">
            <a:extLst>
              <a:ext uri="{FF2B5EF4-FFF2-40B4-BE49-F238E27FC236}">
                <a16:creationId xmlns:a16="http://schemas.microsoft.com/office/drawing/2014/main" id="{B73A1CE0-A235-4676-9544-8CFA68ED9A0D}"/>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1B6F09BD-E33C-470C-A8B5-CB821D79758A}"/>
              </a:ext>
            </a:extLst>
          </p:cNvPr>
          <p:cNvSpPr>
            <a:spLocks noGrp="1"/>
          </p:cNvSpPr>
          <p:nvPr>
            <p:ph type="sldNum" sz="quarter" idx="12"/>
          </p:nvPr>
        </p:nvSpPr>
        <p:spPr/>
        <p:txBody>
          <a:bodyPr/>
          <a:lstStyle>
            <a:lvl1pPr>
              <a:defRPr/>
            </a:lvl1pPr>
          </a:lstStyle>
          <a:p>
            <a:fld id="{DA8A5012-B1F3-4A6F-9F36-DEB5ACB3A2B2}" type="slidenum">
              <a:rPr lang="es-ES" altLang="es-ES"/>
              <a:pPr/>
              <a:t>‹Nº›</a:t>
            </a:fld>
            <a:endParaRPr lang="es-ES" altLang="es-ES"/>
          </a:p>
        </p:txBody>
      </p:sp>
    </p:spTree>
    <p:extLst>
      <p:ext uri="{BB962C8B-B14F-4D97-AF65-F5344CB8AC3E}">
        <p14:creationId xmlns:p14="http://schemas.microsoft.com/office/powerpoint/2010/main" val="387661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7635653-F8CF-4290-80FB-633544549FBA}"/>
              </a:ext>
            </a:extLst>
          </p:cNvPr>
          <p:cNvSpPr>
            <a:spLocks noGrp="1"/>
          </p:cNvSpPr>
          <p:nvPr>
            <p:ph type="dt" sz="half" idx="10"/>
          </p:nvPr>
        </p:nvSpPr>
        <p:spPr/>
        <p:txBody>
          <a:bodyPr/>
          <a:lstStyle>
            <a:lvl1pPr>
              <a:defRPr/>
            </a:lvl1pPr>
          </a:lstStyle>
          <a:p>
            <a:pPr>
              <a:defRPr/>
            </a:pPr>
            <a:fld id="{24275EB2-793D-4127-A387-BBA102139EFB}" type="datetime1">
              <a:rPr lang="es-ES"/>
              <a:pPr>
                <a:defRPr/>
              </a:pPr>
              <a:t>23/06/2022</a:t>
            </a:fld>
            <a:endParaRPr lang="es-ES" dirty="0"/>
          </a:p>
        </p:txBody>
      </p:sp>
      <p:sp>
        <p:nvSpPr>
          <p:cNvPr id="5" name="4 Marcador de pie de página">
            <a:extLst>
              <a:ext uri="{FF2B5EF4-FFF2-40B4-BE49-F238E27FC236}">
                <a16:creationId xmlns:a16="http://schemas.microsoft.com/office/drawing/2014/main" id="{0FA45906-2DAE-40F8-98F1-ADCE9AF1A307}"/>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9A680064-EA7F-4857-A4E2-D798347729A6}"/>
              </a:ext>
            </a:extLst>
          </p:cNvPr>
          <p:cNvSpPr>
            <a:spLocks noGrp="1"/>
          </p:cNvSpPr>
          <p:nvPr>
            <p:ph type="sldNum" sz="quarter" idx="12"/>
          </p:nvPr>
        </p:nvSpPr>
        <p:spPr/>
        <p:txBody>
          <a:bodyPr/>
          <a:lstStyle>
            <a:lvl1pPr>
              <a:defRPr/>
            </a:lvl1pPr>
          </a:lstStyle>
          <a:p>
            <a:fld id="{81522249-AE18-4ABD-8E7B-EFD8038CC6E1}" type="slidenum">
              <a:rPr lang="es-ES" altLang="es-ES"/>
              <a:pPr/>
              <a:t>‹Nº›</a:t>
            </a:fld>
            <a:endParaRPr lang="es-ES" altLang="es-ES"/>
          </a:p>
        </p:txBody>
      </p:sp>
    </p:spTree>
    <p:extLst>
      <p:ext uri="{BB962C8B-B14F-4D97-AF65-F5344CB8AC3E}">
        <p14:creationId xmlns:p14="http://schemas.microsoft.com/office/powerpoint/2010/main" val="124254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4B960B5-48DA-4E8B-B1FD-F9D441EEFF0D}"/>
              </a:ext>
            </a:extLst>
          </p:cNvPr>
          <p:cNvSpPr>
            <a:spLocks noGrp="1"/>
          </p:cNvSpPr>
          <p:nvPr>
            <p:ph type="dt" sz="half" idx="10"/>
          </p:nvPr>
        </p:nvSpPr>
        <p:spPr/>
        <p:txBody>
          <a:bodyPr/>
          <a:lstStyle>
            <a:lvl1pPr>
              <a:defRPr/>
            </a:lvl1pPr>
          </a:lstStyle>
          <a:p>
            <a:pPr>
              <a:defRPr/>
            </a:pPr>
            <a:fld id="{F849678A-76C5-4A13-B254-ED0688B381A2}" type="datetime1">
              <a:rPr lang="es-ES"/>
              <a:pPr>
                <a:defRPr/>
              </a:pPr>
              <a:t>23/06/2022</a:t>
            </a:fld>
            <a:endParaRPr lang="es-ES" dirty="0"/>
          </a:p>
        </p:txBody>
      </p:sp>
      <p:sp>
        <p:nvSpPr>
          <p:cNvPr id="5" name="4 Marcador de pie de página">
            <a:extLst>
              <a:ext uri="{FF2B5EF4-FFF2-40B4-BE49-F238E27FC236}">
                <a16:creationId xmlns:a16="http://schemas.microsoft.com/office/drawing/2014/main" id="{3E5B4E11-7EF5-401A-AF2D-7AF6934A5ABD}"/>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F05E1830-4414-4C84-AB46-CB090E6DBA14}"/>
              </a:ext>
            </a:extLst>
          </p:cNvPr>
          <p:cNvSpPr>
            <a:spLocks noGrp="1"/>
          </p:cNvSpPr>
          <p:nvPr>
            <p:ph type="sldNum" sz="quarter" idx="12"/>
          </p:nvPr>
        </p:nvSpPr>
        <p:spPr/>
        <p:txBody>
          <a:bodyPr/>
          <a:lstStyle>
            <a:lvl1pPr>
              <a:defRPr/>
            </a:lvl1pPr>
          </a:lstStyle>
          <a:p>
            <a:fld id="{10A45BA9-9EA8-4107-91F1-86C719058EFB}" type="slidenum">
              <a:rPr lang="es-ES" altLang="es-ES"/>
              <a:pPr/>
              <a:t>‹Nº›</a:t>
            </a:fld>
            <a:endParaRPr lang="es-ES" altLang="es-ES"/>
          </a:p>
        </p:txBody>
      </p:sp>
    </p:spTree>
    <p:extLst>
      <p:ext uri="{BB962C8B-B14F-4D97-AF65-F5344CB8AC3E}">
        <p14:creationId xmlns:p14="http://schemas.microsoft.com/office/powerpoint/2010/main" val="384817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AE6D7EE-4FF4-4672-BC06-CAB9A77CE048}"/>
              </a:ext>
            </a:extLst>
          </p:cNvPr>
          <p:cNvSpPr>
            <a:spLocks noGrp="1"/>
          </p:cNvSpPr>
          <p:nvPr>
            <p:ph type="dt" sz="half" idx="10"/>
          </p:nvPr>
        </p:nvSpPr>
        <p:spPr/>
        <p:txBody>
          <a:bodyPr/>
          <a:lstStyle>
            <a:lvl1pPr>
              <a:defRPr/>
            </a:lvl1pPr>
          </a:lstStyle>
          <a:p>
            <a:pPr>
              <a:defRPr/>
            </a:pPr>
            <a:fld id="{F595B46F-A62B-4698-86EE-1B51147A3E59}" type="datetime1">
              <a:rPr lang="es-ES"/>
              <a:pPr>
                <a:defRPr/>
              </a:pPr>
              <a:t>23/06/2022</a:t>
            </a:fld>
            <a:endParaRPr lang="es-ES" dirty="0"/>
          </a:p>
        </p:txBody>
      </p:sp>
      <p:sp>
        <p:nvSpPr>
          <p:cNvPr id="5" name="4 Marcador de pie de página">
            <a:extLst>
              <a:ext uri="{FF2B5EF4-FFF2-40B4-BE49-F238E27FC236}">
                <a16:creationId xmlns:a16="http://schemas.microsoft.com/office/drawing/2014/main" id="{8265D6B4-469E-4F03-934A-F00F2087AEE1}"/>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9894C7D4-9109-4B64-8A0A-B6C636FD3736}"/>
              </a:ext>
            </a:extLst>
          </p:cNvPr>
          <p:cNvSpPr>
            <a:spLocks noGrp="1"/>
          </p:cNvSpPr>
          <p:nvPr>
            <p:ph type="sldNum" sz="quarter" idx="12"/>
          </p:nvPr>
        </p:nvSpPr>
        <p:spPr/>
        <p:txBody>
          <a:bodyPr/>
          <a:lstStyle>
            <a:lvl1pPr>
              <a:defRPr/>
            </a:lvl1pPr>
          </a:lstStyle>
          <a:p>
            <a:fld id="{85C2362D-0D19-4B57-B2C6-5348742A02FE}" type="slidenum">
              <a:rPr lang="es-ES" altLang="es-ES"/>
              <a:pPr/>
              <a:t>‹Nº›</a:t>
            </a:fld>
            <a:endParaRPr lang="es-ES" altLang="es-ES"/>
          </a:p>
        </p:txBody>
      </p:sp>
    </p:spTree>
    <p:extLst>
      <p:ext uri="{BB962C8B-B14F-4D97-AF65-F5344CB8AC3E}">
        <p14:creationId xmlns:p14="http://schemas.microsoft.com/office/powerpoint/2010/main" val="148692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B695128F-1345-4C18-AFD2-7C0DE10809CC}"/>
              </a:ext>
            </a:extLst>
          </p:cNvPr>
          <p:cNvSpPr>
            <a:spLocks noGrp="1"/>
          </p:cNvSpPr>
          <p:nvPr>
            <p:ph type="dt" sz="half" idx="10"/>
          </p:nvPr>
        </p:nvSpPr>
        <p:spPr/>
        <p:txBody>
          <a:bodyPr/>
          <a:lstStyle>
            <a:lvl1pPr>
              <a:defRPr/>
            </a:lvl1pPr>
          </a:lstStyle>
          <a:p>
            <a:pPr>
              <a:defRPr/>
            </a:pPr>
            <a:fld id="{8065688B-9277-48BF-9E67-AA9B0BC6C808}" type="datetime1">
              <a:rPr lang="es-ES"/>
              <a:pPr>
                <a:defRPr/>
              </a:pPr>
              <a:t>23/06/2022</a:t>
            </a:fld>
            <a:endParaRPr lang="es-ES" dirty="0"/>
          </a:p>
        </p:txBody>
      </p:sp>
      <p:sp>
        <p:nvSpPr>
          <p:cNvPr id="6" name="4 Marcador de pie de página">
            <a:extLst>
              <a:ext uri="{FF2B5EF4-FFF2-40B4-BE49-F238E27FC236}">
                <a16:creationId xmlns:a16="http://schemas.microsoft.com/office/drawing/2014/main" id="{0524B4E3-8292-409F-B30A-3ABFBD0DFDC0}"/>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392C26BB-FB7D-4AFA-84BF-5B591EF1F553}"/>
              </a:ext>
            </a:extLst>
          </p:cNvPr>
          <p:cNvSpPr>
            <a:spLocks noGrp="1"/>
          </p:cNvSpPr>
          <p:nvPr>
            <p:ph type="sldNum" sz="quarter" idx="12"/>
          </p:nvPr>
        </p:nvSpPr>
        <p:spPr/>
        <p:txBody>
          <a:bodyPr/>
          <a:lstStyle>
            <a:lvl1pPr>
              <a:defRPr/>
            </a:lvl1pPr>
          </a:lstStyle>
          <a:p>
            <a:fld id="{2B18AE01-8DCA-492A-B91B-143DEC7C3215}" type="slidenum">
              <a:rPr lang="es-ES" altLang="es-ES"/>
              <a:pPr/>
              <a:t>‹Nº›</a:t>
            </a:fld>
            <a:endParaRPr lang="es-ES" altLang="es-ES"/>
          </a:p>
        </p:txBody>
      </p:sp>
    </p:spTree>
    <p:extLst>
      <p:ext uri="{BB962C8B-B14F-4D97-AF65-F5344CB8AC3E}">
        <p14:creationId xmlns:p14="http://schemas.microsoft.com/office/powerpoint/2010/main" val="302211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05B7A0D5-89CC-4DEE-8D2A-10EB7CE84F94}"/>
              </a:ext>
            </a:extLst>
          </p:cNvPr>
          <p:cNvSpPr>
            <a:spLocks noGrp="1"/>
          </p:cNvSpPr>
          <p:nvPr>
            <p:ph type="dt" sz="half" idx="10"/>
          </p:nvPr>
        </p:nvSpPr>
        <p:spPr/>
        <p:txBody>
          <a:bodyPr/>
          <a:lstStyle>
            <a:lvl1pPr>
              <a:defRPr/>
            </a:lvl1pPr>
          </a:lstStyle>
          <a:p>
            <a:pPr>
              <a:defRPr/>
            </a:pPr>
            <a:fld id="{0F69B5F1-5D0C-4BCC-882B-45E5385D0426}" type="datetime1">
              <a:rPr lang="es-ES"/>
              <a:pPr>
                <a:defRPr/>
              </a:pPr>
              <a:t>23/06/2022</a:t>
            </a:fld>
            <a:endParaRPr lang="es-ES" dirty="0"/>
          </a:p>
        </p:txBody>
      </p:sp>
      <p:sp>
        <p:nvSpPr>
          <p:cNvPr id="8" name="4 Marcador de pie de página">
            <a:extLst>
              <a:ext uri="{FF2B5EF4-FFF2-40B4-BE49-F238E27FC236}">
                <a16:creationId xmlns:a16="http://schemas.microsoft.com/office/drawing/2014/main" id="{F7526B70-619E-4A7F-A89A-0448E9D79BE9}"/>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9" name="5 Marcador de número de diapositiva">
            <a:extLst>
              <a:ext uri="{FF2B5EF4-FFF2-40B4-BE49-F238E27FC236}">
                <a16:creationId xmlns:a16="http://schemas.microsoft.com/office/drawing/2014/main" id="{56630107-0F4D-46EF-AFBF-5B667104F1D9}"/>
              </a:ext>
            </a:extLst>
          </p:cNvPr>
          <p:cNvSpPr>
            <a:spLocks noGrp="1"/>
          </p:cNvSpPr>
          <p:nvPr>
            <p:ph type="sldNum" sz="quarter" idx="12"/>
          </p:nvPr>
        </p:nvSpPr>
        <p:spPr/>
        <p:txBody>
          <a:bodyPr/>
          <a:lstStyle>
            <a:lvl1pPr>
              <a:defRPr/>
            </a:lvl1pPr>
          </a:lstStyle>
          <a:p>
            <a:fld id="{D85D64A4-E89D-419D-BA9D-E1A55DF81B51}" type="slidenum">
              <a:rPr lang="es-ES" altLang="es-ES"/>
              <a:pPr/>
              <a:t>‹Nº›</a:t>
            </a:fld>
            <a:endParaRPr lang="es-ES" altLang="es-ES"/>
          </a:p>
        </p:txBody>
      </p:sp>
    </p:spTree>
    <p:extLst>
      <p:ext uri="{BB962C8B-B14F-4D97-AF65-F5344CB8AC3E}">
        <p14:creationId xmlns:p14="http://schemas.microsoft.com/office/powerpoint/2010/main" val="82037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8CCC1411-7516-4EFB-B9CA-1327E63A7C74}"/>
              </a:ext>
            </a:extLst>
          </p:cNvPr>
          <p:cNvSpPr>
            <a:spLocks noGrp="1"/>
          </p:cNvSpPr>
          <p:nvPr>
            <p:ph type="dt" sz="half" idx="10"/>
          </p:nvPr>
        </p:nvSpPr>
        <p:spPr/>
        <p:txBody>
          <a:bodyPr/>
          <a:lstStyle>
            <a:lvl1pPr>
              <a:defRPr/>
            </a:lvl1pPr>
          </a:lstStyle>
          <a:p>
            <a:pPr>
              <a:defRPr/>
            </a:pPr>
            <a:fld id="{F8A6F310-F919-4DA5-8F55-93C26855A238}" type="datetime1">
              <a:rPr lang="es-ES"/>
              <a:pPr>
                <a:defRPr/>
              </a:pPr>
              <a:t>23/06/2022</a:t>
            </a:fld>
            <a:endParaRPr lang="es-ES" dirty="0"/>
          </a:p>
        </p:txBody>
      </p:sp>
      <p:sp>
        <p:nvSpPr>
          <p:cNvPr id="4" name="4 Marcador de pie de página">
            <a:extLst>
              <a:ext uri="{FF2B5EF4-FFF2-40B4-BE49-F238E27FC236}">
                <a16:creationId xmlns:a16="http://schemas.microsoft.com/office/drawing/2014/main" id="{DECAC2A5-03CE-41EE-8863-719B5E740BBA}"/>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5" name="5 Marcador de número de diapositiva">
            <a:extLst>
              <a:ext uri="{FF2B5EF4-FFF2-40B4-BE49-F238E27FC236}">
                <a16:creationId xmlns:a16="http://schemas.microsoft.com/office/drawing/2014/main" id="{48073CA8-0531-47E2-A298-78E90B196F24}"/>
              </a:ext>
            </a:extLst>
          </p:cNvPr>
          <p:cNvSpPr>
            <a:spLocks noGrp="1"/>
          </p:cNvSpPr>
          <p:nvPr>
            <p:ph type="sldNum" sz="quarter" idx="12"/>
          </p:nvPr>
        </p:nvSpPr>
        <p:spPr/>
        <p:txBody>
          <a:bodyPr/>
          <a:lstStyle>
            <a:lvl1pPr>
              <a:defRPr/>
            </a:lvl1pPr>
          </a:lstStyle>
          <a:p>
            <a:fld id="{B9CC63D9-880D-4253-9507-B007411CB569}" type="slidenum">
              <a:rPr lang="es-ES" altLang="es-ES"/>
              <a:pPr/>
              <a:t>‹Nº›</a:t>
            </a:fld>
            <a:endParaRPr lang="es-ES" altLang="es-ES"/>
          </a:p>
        </p:txBody>
      </p:sp>
    </p:spTree>
    <p:extLst>
      <p:ext uri="{BB962C8B-B14F-4D97-AF65-F5344CB8AC3E}">
        <p14:creationId xmlns:p14="http://schemas.microsoft.com/office/powerpoint/2010/main" val="32668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C8F3C7BC-5E8B-45D7-B6CB-562564DC189E}"/>
              </a:ext>
            </a:extLst>
          </p:cNvPr>
          <p:cNvSpPr>
            <a:spLocks noGrp="1"/>
          </p:cNvSpPr>
          <p:nvPr>
            <p:ph type="dt" sz="half" idx="10"/>
          </p:nvPr>
        </p:nvSpPr>
        <p:spPr/>
        <p:txBody>
          <a:bodyPr/>
          <a:lstStyle>
            <a:lvl1pPr>
              <a:defRPr/>
            </a:lvl1pPr>
          </a:lstStyle>
          <a:p>
            <a:pPr>
              <a:defRPr/>
            </a:pPr>
            <a:fld id="{31ADFE9E-D1C4-4B54-A587-6F0DBF782D3D}" type="datetime1">
              <a:rPr lang="es-ES"/>
              <a:pPr>
                <a:defRPr/>
              </a:pPr>
              <a:t>23/06/2022</a:t>
            </a:fld>
            <a:endParaRPr lang="es-ES" dirty="0"/>
          </a:p>
        </p:txBody>
      </p:sp>
      <p:sp>
        <p:nvSpPr>
          <p:cNvPr id="3" name="4 Marcador de pie de página">
            <a:extLst>
              <a:ext uri="{FF2B5EF4-FFF2-40B4-BE49-F238E27FC236}">
                <a16:creationId xmlns:a16="http://schemas.microsoft.com/office/drawing/2014/main" id="{ED67A1DF-52E1-4194-B401-BE2913E5294E}"/>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4" name="5 Marcador de número de diapositiva">
            <a:extLst>
              <a:ext uri="{FF2B5EF4-FFF2-40B4-BE49-F238E27FC236}">
                <a16:creationId xmlns:a16="http://schemas.microsoft.com/office/drawing/2014/main" id="{D3D29EE9-F685-43A6-A8BC-500416E4F67D}"/>
              </a:ext>
            </a:extLst>
          </p:cNvPr>
          <p:cNvSpPr>
            <a:spLocks noGrp="1"/>
          </p:cNvSpPr>
          <p:nvPr>
            <p:ph type="sldNum" sz="quarter" idx="12"/>
          </p:nvPr>
        </p:nvSpPr>
        <p:spPr/>
        <p:txBody>
          <a:bodyPr/>
          <a:lstStyle>
            <a:lvl1pPr>
              <a:defRPr/>
            </a:lvl1pPr>
          </a:lstStyle>
          <a:p>
            <a:fld id="{B33A6703-EF05-4520-A47E-20464AECCC8D}" type="slidenum">
              <a:rPr lang="es-ES" altLang="es-ES"/>
              <a:pPr/>
              <a:t>‹Nº›</a:t>
            </a:fld>
            <a:endParaRPr lang="es-ES" altLang="es-ES"/>
          </a:p>
        </p:txBody>
      </p:sp>
    </p:spTree>
    <p:extLst>
      <p:ext uri="{BB962C8B-B14F-4D97-AF65-F5344CB8AC3E}">
        <p14:creationId xmlns:p14="http://schemas.microsoft.com/office/powerpoint/2010/main" val="331053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319C674-99D2-4767-A270-6965FB9B0B2F}"/>
              </a:ext>
            </a:extLst>
          </p:cNvPr>
          <p:cNvSpPr>
            <a:spLocks noGrp="1"/>
          </p:cNvSpPr>
          <p:nvPr>
            <p:ph type="dt" sz="half" idx="10"/>
          </p:nvPr>
        </p:nvSpPr>
        <p:spPr/>
        <p:txBody>
          <a:bodyPr/>
          <a:lstStyle>
            <a:lvl1pPr>
              <a:defRPr/>
            </a:lvl1pPr>
          </a:lstStyle>
          <a:p>
            <a:pPr>
              <a:defRPr/>
            </a:pPr>
            <a:fld id="{71DC0359-3C68-4F01-A92B-506ABFD2F717}" type="datetime1">
              <a:rPr lang="es-ES"/>
              <a:pPr>
                <a:defRPr/>
              </a:pPr>
              <a:t>23/06/2022</a:t>
            </a:fld>
            <a:endParaRPr lang="es-ES" dirty="0"/>
          </a:p>
        </p:txBody>
      </p:sp>
      <p:sp>
        <p:nvSpPr>
          <p:cNvPr id="6" name="4 Marcador de pie de página">
            <a:extLst>
              <a:ext uri="{FF2B5EF4-FFF2-40B4-BE49-F238E27FC236}">
                <a16:creationId xmlns:a16="http://schemas.microsoft.com/office/drawing/2014/main" id="{198E3F29-FD56-4F03-ABDF-C830C12E090D}"/>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990C73FC-A878-4A7F-A010-1669BB3144EF}"/>
              </a:ext>
            </a:extLst>
          </p:cNvPr>
          <p:cNvSpPr>
            <a:spLocks noGrp="1"/>
          </p:cNvSpPr>
          <p:nvPr>
            <p:ph type="sldNum" sz="quarter" idx="12"/>
          </p:nvPr>
        </p:nvSpPr>
        <p:spPr/>
        <p:txBody>
          <a:bodyPr/>
          <a:lstStyle>
            <a:lvl1pPr>
              <a:defRPr/>
            </a:lvl1pPr>
          </a:lstStyle>
          <a:p>
            <a:fld id="{F8FCCB3D-C141-42E5-8244-B2B3072049C6}" type="slidenum">
              <a:rPr lang="es-ES" altLang="es-ES"/>
              <a:pPr/>
              <a:t>‹Nº›</a:t>
            </a:fld>
            <a:endParaRPr lang="es-ES" altLang="es-ES"/>
          </a:p>
        </p:txBody>
      </p:sp>
    </p:spTree>
    <p:extLst>
      <p:ext uri="{BB962C8B-B14F-4D97-AF65-F5344CB8AC3E}">
        <p14:creationId xmlns:p14="http://schemas.microsoft.com/office/powerpoint/2010/main" val="364460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D27B2739-CF30-413C-BB2F-8225A38A63BA}"/>
              </a:ext>
            </a:extLst>
          </p:cNvPr>
          <p:cNvSpPr>
            <a:spLocks noGrp="1"/>
          </p:cNvSpPr>
          <p:nvPr>
            <p:ph type="dt" sz="half" idx="10"/>
          </p:nvPr>
        </p:nvSpPr>
        <p:spPr/>
        <p:txBody>
          <a:bodyPr/>
          <a:lstStyle>
            <a:lvl1pPr>
              <a:defRPr/>
            </a:lvl1pPr>
          </a:lstStyle>
          <a:p>
            <a:pPr>
              <a:defRPr/>
            </a:pPr>
            <a:fld id="{1AF73E11-FF5E-4BA1-8B73-CDE3AAE6546D}" type="datetime1">
              <a:rPr lang="es-ES"/>
              <a:pPr>
                <a:defRPr/>
              </a:pPr>
              <a:t>23/06/2022</a:t>
            </a:fld>
            <a:endParaRPr lang="es-ES" dirty="0"/>
          </a:p>
        </p:txBody>
      </p:sp>
      <p:sp>
        <p:nvSpPr>
          <p:cNvPr id="6" name="4 Marcador de pie de página">
            <a:extLst>
              <a:ext uri="{FF2B5EF4-FFF2-40B4-BE49-F238E27FC236}">
                <a16:creationId xmlns:a16="http://schemas.microsoft.com/office/drawing/2014/main" id="{2E3F151C-72AB-4B86-90AE-E0ADD2752F76}"/>
              </a:ext>
            </a:extLst>
          </p:cNvPr>
          <p:cNvSpPr>
            <a:spLocks noGrp="1"/>
          </p:cNvSpPr>
          <p:nvPr>
            <p:ph type="ftr" sz="quarter" idx="11"/>
          </p:nvPr>
        </p:nvSpPr>
        <p:spPr/>
        <p:txBody>
          <a:bodyPr/>
          <a:lstStyle>
            <a:lvl1pPr>
              <a:defRPr/>
            </a:lvl1pPr>
          </a:lstStyle>
          <a:p>
            <a:pPr>
              <a:defRPr/>
            </a:pPr>
            <a:r>
              <a:rPr lang="es-ES"/>
              <a:t>Grupo Universidad de la S.E.N.</a:t>
            </a:r>
          </a:p>
        </p:txBody>
      </p:sp>
      <p:sp>
        <p:nvSpPr>
          <p:cNvPr id="7" name="5 Marcador de número de diapositiva">
            <a:extLst>
              <a:ext uri="{FF2B5EF4-FFF2-40B4-BE49-F238E27FC236}">
                <a16:creationId xmlns:a16="http://schemas.microsoft.com/office/drawing/2014/main" id="{5F0F9D4F-F99D-4EB2-9B44-85240E97E560}"/>
              </a:ext>
            </a:extLst>
          </p:cNvPr>
          <p:cNvSpPr>
            <a:spLocks noGrp="1"/>
          </p:cNvSpPr>
          <p:nvPr>
            <p:ph type="sldNum" sz="quarter" idx="12"/>
          </p:nvPr>
        </p:nvSpPr>
        <p:spPr/>
        <p:txBody>
          <a:bodyPr/>
          <a:lstStyle>
            <a:lvl1pPr>
              <a:defRPr/>
            </a:lvl1pPr>
          </a:lstStyle>
          <a:p>
            <a:fld id="{EE9C0CF7-1E98-450F-AE3A-4D5C200655C9}" type="slidenum">
              <a:rPr lang="es-ES" altLang="es-ES"/>
              <a:pPr/>
              <a:t>‹Nº›</a:t>
            </a:fld>
            <a:endParaRPr lang="es-ES" altLang="es-ES"/>
          </a:p>
        </p:txBody>
      </p:sp>
    </p:spTree>
    <p:extLst>
      <p:ext uri="{BB962C8B-B14F-4D97-AF65-F5344CB8AC3E}">
        <p14:creationId xmlns:p14="http://schemas.microsoft.com/office/powerpoint/2010/main" val="210434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F9E6B64D-F700-4E8D-A2A8-A94C32253F8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30341BE1-D11D-404E-A6E2-5DCC784181B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894FEC62-5DC5-44DD-B8F3-40CFCC1F8E2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4632A8F3-D181-4962-AEA4-FA1901EC6906}" type="datetime1">
              <a:rPr lang="es-ES"/>
              <a:pPr>
                <a:defRPr/>
              </a:pPr>
              <a:t>23/06/2022</a:t>
            </a:fld>
            <a:endParaRPr lang="es-ES" dirty="0"/>
          </a:p>
        </p:txBody>
      </p:sp>
      <p:sp>
        <p:nvSpPr>
          <p:cNvPr id="5" name="4 Marcador de pie de página">
            <a:extLst>
              <a:ext uri="{FF2B5EF4-FFF2-40B4-BE49-F238E27FC236}">
                <a16:creationId xmlns:a16="http://schemas.microsoft.com/office/drawing/2014/main" id="{56A05665-7E74-4C99-AF21-0424B6D2EB7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s-ES"/>
              <a:t>Grupo Universidad de la S.E.N.</a:t>
            </a:r>
          </a:p>
        </p:txBody>
      </p:sp>
      <p:sp>
        <p:nvSpPr>
          <p:cNvPr id="6" name="5 Marcador de número de diapositiva">
            <a:extLst>
              <a:ext uri="{FF2B5EF4-FFF2-40B4-BE49-F238E27FC236}">
                <a16:creationId xmlns:a16="http://schemas.microsoft.com/office/drawing/2014/main" id="{ED55B4AC-1259-4BC3-AE4E-4C2ACD5A5CB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2DA845DE-198A-4930-B32D-564CB3A8ED93}" type="slidenum">
              <a:rPr lang="es-ES" altLang="es-ES"/>
              <a:pPr/>
              <a:t>‹Nº›</a:t>
            </a:fld>
            <a:endParaRPr lang="es-ES" alt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es/imgres?imgurl=http://prug.espacios.net.mx/promesa/sitio/imgcats/Bicarbonato_de_Sodio_La_Monita.gif&amp;imgrefurl=http://prug.espacios.net.mx/promesa/sitio/Bicarbonato_de_Sodio_La_Monita_12.htm&amp;h=224&amp;w=144&amp;sz=14&amp;hl=es&amp;start=2&amp;tbnid=wk5TecWVsu_lTM:&amp;tbnh=108&amp;tbnw=69&amp;prev=/images?q=BICARBONATO&amp;gbv=2&amp;svnum=10&amp;hl=es&amp;sa=G"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310 Marcador de número de diapositiva"/>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FCC2FE-0CFE-4CBA-911E-20BE13A30E24}" type="slidenum">
              <a:rPr lang="es-ES" altLang="es-ES" sz="1200">
                <a:solidFill>
                  <a:schemeClr val="bg1"/>
                </a:solidFill>
              </a:rPr>
              <a:pPr>
                <a:spcBef>
                  <a:spcPct val="0"/>
                </a:spcBef>
                <a:buFontTx/>
                <a:buNone/>
              </a:pPr>
              <a:t>1</a:t>
            </a:fld>
            <a:endParaRPr lang="es-ES" altLang="es-ES" sz="1200">
              <a:solidFill>
                <a:schemeClr val="bg1"/>
              </a:solidFill>
            </a:endParaRPr>
          </a:p>
        </p:txBody>
      </p:sp>
      <p:sp>
        <p:nvSpPr>
          <p:cNvPr id="312" name="311 Marcador de pie de página"/>
          <p:cNvSpPr>
            <a:spLocks noGrp="1"/>
          </p:cNvSpPr>
          <p:nvPr>
            <p:ph type="ftr" sz="quarter" idx="11"/>
          </p:nvPr>
        </p:nvSpPr>
        <p:spPr/>
        <p:txBody>
          <a:bodyPr/>
          <a:lstStyle/>
          <a:p>
            <a:pPr>
              <a:defRPr/>
            </a:pPr>
            <a:endParaRPr lang="es-ES" dirty="0">
              <a:solidFill>
                <a:schemeClr val="bg1"/>
              </a:solidFill>
            </a:endParaRPr>
          </a:p>
        </p:txBody>
      </p:sp>
      <p:pic>
        <p:nvPicPr>
          <p:cNvPr id="7" name="Picture 2">
            <a:extLst>
              <a:ext uri="{FF2B5EF4-FFF2-40B4-BE49-F238E27FC236}">
                <a16:creationId xmlns:a16="http://schemas.microsoft.com/office/drawing/2014/main" id="{2ACAB302-72F6-55C4-B200-3836721F6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75" y="158228"/>
            <a:ext cx="1521716" cy="11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victor\OneDrive\NEFROLOGIA AL DIA\DOMINIO\Dossier\Icono NAD.jpg">
            <a:extLst>
              <a:ext uri="{FF2B5EF4-FFF2-40B4-BE49-F238E27FC236}">
                <a16:creationId xmlns:a16="http://schemas.microsoft.com/office/drawing/2014/main" id="{DBC7271B-8D9D-975D-AFED-E117B7BA3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02" y="404663"/>
            <a:ext cx="1960461" cy="68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a:extLst>
              <a:ext uri="{FF2B5EF4-FFF2-40B4-BE49-F238E27FC236}">
                <a16:creationId xmlns:a16="http://schemas.microsoft.com/office/drawing/2014/main" id="{CBBD3A71-D27D-C390-FEE4-A22F9A043610}"/>
              </a:ext>
            </a:extLst>
          </p:cNvPr>
          <p:cNvSpPr>
            <a:spLocks noChangeArrowheads="1"/>
          </p:cNvSpPr>
          <p:nvPr/>
        </p:nvSpPr>
        <p:spPr bwMode="auto">
          <a:xfrm>
            <a:off x="2537843" y="404664"/>
            <a:ext cx="376234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650" b="1">
                <a:solidFill>
                  <a:srgbClr val="0000FF"/>
                </a:solidFill>
              </a:rPr>
              <a:t>Grupo Universidad de la SEN para Docencia de Grado</a:t>
            </a:r>
          </a:p>
          <a:p>
            <a:pPr algn="ctr" eaLnBrk="1" hangingPunct="1">
              <a:spcBef>
                <a:spcPct val="0"/>
              </a:spcBef>
              <a:buFontTx/>
              <a:buNone/>
            </a:pPr>
            <a:r>
              <a:rPr lang="es-ES" altLang="es-ES" sz="1200" b="1">
                <a:solidFill>
                  <a:srgbClr val="0000FF"/>
                </a:solidFill>
              </a:rPr>
              <a:t>Coordinador Prof Gabriel de Arriba</a:t>
            </a:r>
          </a:p>
        </p:txBody>
      </p:sp>
      <p:cxnSp>
        <p:nvCxnSpPr>
          <p:cNvPr id="10" name="10 Conector recto">
            <a:extLst>
              <a:ext uri="{FF2B5EF4-FFF2-40B4-BE49-F238E27FC236}">
                <a16:creationId xmlns:a16="http://schemas.microsoft.com/office/drawing/2014/main" id="{617E3BB2-3DD6-4B5D-5F35-46EE088DFECA}"/>
              </a:ext>
            </a:extLst>
          </p:cNvPr>
          <p:cNvCxnSpPr>
            <a:cxnSpLocks/>
          </p:cNvCxnSpPr>
          <p:nvPr/>
        </p:nvCxnSpPr>
        <p:spPr>
          <a:xfrm>
            <a:off x="683568" y="1341239"/>
            <a:ext cx="7290323" cy="44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31903DF-6515-1C53-A3C7-221B9B576D83}"/>
              </a:ext>
            </a:extLst>
          </p:cNvPr>
          <p:cNvSpPr txBox="1"/>
          <p:nvPr/>
        </p:nvSpPr>
        <p:spPr>
          <a:xfrm>
            <a:off x="928298" y="1655695"/>
            <a:ext cx="6800862" cy="646331"/>
          </a:xfrm>
          <a:prstGeom prst="rect">
            <a:avLst/>
          </a:prstGeom>
          <a:noFill/>
        </p:spPr>
        <p:txBody>
          <a:bodyPr wrap="square">
            <a:spAutoFit/>
          </a:bodyPr>
          <a:lstStyle/>
          <a:p>
            <a:pPr eaLnBrk="1" hangingPunct="1">
              <a:spcBef>
                <a:spcPct val="0"/>
              </a:spcBef>
              <a:buFontTx/>
              <a:buNone/>
            </a:pPr>
            <a:r>
              <a:rPr lang="es-ES" altLang="es-ES" sz="3600" b="1">
                <a:solidFill>
                  <a:schemeClr val="bg1"/>
                </a:solidFill>
              </a:rPr>
              <a:t>Balance de líquidos y sueroterapia</a:t>
            </a:r>
            <a:endParaRPr lang="es-ES" altLang="es-ES" sz="1600" b="1">
              <a:solidFill>
                <a:schemeClr val="bg1"/>
              </a:solidFill>
            </a:endParaRPr>
          </a:p>
        </p:txBody>
      </p:sp>
      <p:sp>
        <p:nvSpPr>
          <p:cNvPr id="13" name="Text Box 309">
            <a:extLst>
              <a:ext uri="{FF2B5EF4-FFF2-40B4-BE49-F238E27FC236}">
                <a16:creationId xmlns:a16="http://schemas.microsoft.com/office/drawing/2014/main" id="{01A19A02-5633-28A7-93CF-7BC72FDFB322}"/>
              </a:ext>
            </a:extLst>
          </p:cNvPr>
          <p:cNvSpPr txBox="1">
            <a:spLocks noChangeArrowheads="1"/>
          </p:cNvSpPr>
          <p:nvPr/>
        </p:nvSpPr>
        <p:spPr bwMode="auto">
          <a:xfrm>
            <a:off x="807619" y="2547849"/>
            <a:ext cx="52006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2000">
                <a:solidFill>
                  <a:schemeClr val="bg1"/>
                </a:solidFill>
              </a:rPr>
              <a:t>PONENTES: </a:t>
            </a:r>
          </a:p>
          <a:p>
            <a:pPr eaLnBrk="1" hangingPunct="1">
              <a:spcBef>
                <a:spcPct val="0"/>
              </a:spcBef>
              <a:buFontTx/>
              <a:buNone/>
            </a:pPr>
            <a:r>
              <a:rPr lang="es-ES" altLang="es-ES" sz="2000">
                <a:solidFill>
                  <a:schemeClr val="bg1"/>
                </a:solidFill>
              </a:rPr>
              <a:t>Dr. Gabriel de Arriba de la Fuente</a:t>
            </a:r>
          </a:p>
          <a:p>
            <a:pPr eaLnBrk="1" hangingPunct="1">
              <a:spcBef>
                <a:spcPct val="0"/>
              </a:spcBef>
              <a:buFontTx/>
              <a:buNone/>
            </a:pPr>
            <a:r>
              <a:rPr lang="es-ES" altLang="es-ES" sz="2000">
                <a:solidFill>
                  <a:schemeClr val="bg1"/>
                </a:solidFill>
              </a:rPr>
              <a:t>Dr. José Ramón Rodríguez Palomares</a:t>
            </a:r>
          </a:p>
          <a:p>
            <a:pPr eaLnBrk="1" hangingPunct="1">
              <a:spcBef>
                <a:spcPct val="0"/>
              </a:spcBef>
              <a:buFontTx/>
              <a:buNone/>
            </a:pPr>
            <a:r>
              <a:rPr lang="es-ES" altLang="es-ES" sz="2000">
                <a:solidFill>
                  <a:schemeClr val="bg1"/>
                </a:solidFill>
              </a:rPr>
              <a:t>HOSPITAL: Hospital Universitario de Guadalajara</a:t>
            </a:r>
          </a:p>
          <a:p>
            <a:pPr eaLnBrk="1" hangingPunct="1">
              <a:spcBef>
                <a:spcPct val="0"/>
              </a:spcBef>
              <a:buFontTx/>
              <a:buNone/>
            </a:pPr>
            <a:r>
              <a:rPr lang="es-ES" altLang="es-ES" sz="2000">
                <a:solidFill>
                  <a:schemeClr val="bg1"/>
                </a:solidFill>
              </a:rPr>
              <a:t>UNIVERSIDAD: Universidad de Alcalá</a:t>
            </a:r>
          </a:p>
        </p:txBody>
      </p:sp>
      <p:sp>
        <p:nvSpPr>
          <p:cNvPr id="11" name="CuadroTexto 9">
            <a:extLst>
              <a:ext uri="{FF2B5EF4-FFF2-40B4-BE49-F238E27FC236}">
                <a16:creationId xmlns:a16="http://schemas.microsoft.com/office/drawing/2014/main" id="{93CBA89C-B6A5-437E-BE93-3134544E67B5}"/>
              </a:ext>
            </a:extLst>
          </p:cNvPr>
          <p:cNvSpPr txBox="1"/>
          <p:nvPr/>
        </p:nvSpPr>
        <p:spPr>
          <a:xfrm>
            <a:off x="527534" y="4545930"/>
            <a:ext cx="8187531" cy="1938992"/>
          </a:xfrm>
          <a:prstGeom prst="rect">
            <a:avLst/>
          </a:prstGeom>
          <a:solidFill>
            <a:schemeClr val="tx1">
              <a:lumMod val="95000"/>
            </a:schemeClr>
          </a:solidFill>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12700" marR="5080">
              <a:lnSpc>
                <a:spcPct val="150000"/>
              </a:lnSpc>
              <a:spcBef>
                <a:spcPts val="105"/>
              </a:spcBef>
              <a:tabLst>
                <a:tab pos="354965" algn="l"/>
                <a:tab pos="355600" algn="l"/>
              </a:tabLst>
            </a:pPr>
            <a:r>
              <a:rPr lang="es-ES" sz="2000" i="1" spc="-10" dirty="0">
                <a:solidFill>
                  <a:schemeClr val="bg1"/>
                </a:solidFill>
                <a:latin typeface="Calibri"/>
                <a:cs typeface="Calibri"/>
              </a:rPr>
              <a:t>En este tema </a:t>
            </a:r>
            <a:r>
              <a:rPr lang="es-ES" sz="2000" i="1" spc="-10" dirty="0" smtClean="0">
                <a:solidFill>
                  <a:schemeClr val="bg1"/>
                </a:solidFill>
                <a:latin typeface="Calibri"/>
                <a:cs typeface="Calibri"/>
              </a:rPr>
              <a:t>se analiza la trascendencia de realizar correctamente un balance de líquidos y se realiza una introducción sencilla al tratamiento con distintos tipos de sueros que deben ajustarse a la situación clínica y necesidades de cada paciente. </a:t>
            </a:r>
            <a:endParaRPr lang="es-ES" sz="2000" i="1" spc="-10" dirty="0">
              <a:solidFill>
                <a:schemeClr val="bg1"/>
              </a:solidFill>
              <a:latin typeface="Calibri"/>
              <a:cs typeface="Calibri"/>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A583DAF2-6619-4CBA-9D89-358399B22DC7}"/>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SUEROTERAPIA: INTRODUCCIÓN</a:t>
            </a:r>
          </a:p>
        </p:txBody>
      </p:sp>
      <p:sp>
        <p:nvSpPr>
          <p:cNvPr id="19459" name="Marcador de contenido 2">
            <a:extLst>
              <a:ext uri="{FF2B5EF4-FFF2-40B4-BE49-F238E27FC236}">
                <a16:creationId xmlns:a16="http://schemas.microsoft.com/office/drawing/2014/main" id="{E28BBE81-2A15-4469-A4AC-E13B73CF2AEB}"/>
              </a:ext>
            </a:extLst>
          </p:cNvPr>
          <p:cNvSpPr>
            <a:spLocks noGrp="1"/>
          </p:cNvSpPr>
          <p:nvPr>
            <p:ph idx="1"/>
          </p:nvPr>
        </p:nvSpPr>
        <p:spPr>
          <a:xfrm>
            <a:off x="395288" y="1268413"/>
            <a:ext cx="8229600" cy="4525962"/>
          </a:xfrm>
        </p:spPr>
        <p:txBody>
          <a:bodyPr/>
          <a:lstStyle/>
          <a:p>
            <a:pPr>
              <a:buFontTx/>
              <a:buChar char="-"/>
            </a:pPr>
            <a:r>
              <a:rPr lang="es-ES" altLang="es-ES" sz="2800">
                <a:solidFill>
                  <a:schemeClr val="bg1"/>
                </a:solidFill>
              </a:rPr>
              <a:t>La prescripción de sueros debe hacerse con criterios científicos (como los fármacos)</a:t>
            </a:r>
          </a:p>
          <a:p>
            <a:pPr>
              <a:buFontTx/>
              <a:buChar char="-"/>
            </a:pPr>
            <a:r>
              <a:rPr lang="es-ES" altLang="es-ES" sz="2800">
                <a:solidFill>
                  <a:schemeClr val="bg1"/>
                </a:solidFill>
              </a:rPr>
              <a:t>Es esencial conocer el balance de líquidos del paciente.</a:t>
            </a:r>
          </a:p>
          <a:p>
            <a:pPr>
              <a:buFontTx/>
              <a:buChar char="-"/>
            </a:pPr>
            <a:r>
              <a:rPr lang="es-ES" altLang="es-ES" sz="2800">
                <a:solidFill>
                  <a:schemeClr val="bg1"/>
                </a:solidFill>
              </a:rPr>
              <a:t>La situación clínica del paciente debe tenerse en cuenta a la hora de la prescripción.</a:t>
            </a:r>
          </a:p>
        </p:txBody>
      </p:sp>
      <p:sp>
        <p:nvSpPr>
          <p:cNvPr id="4" name="Marcador de pie de página 3">
            <a:extLst>
              <a:ext uri="{FF2B5EF4-FFF2-40B4-BE49-F238E27FC236}">
                <a16:creationId xmlns:a16="http://schemas.microsoft.com/office/drawing/2014/main" id="{BB7AF6C5-38E0-4BDD-BDF8-D79EF946432A}"/>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19461" name="Marcador de número de diapositiva 4">
            <a:extLst>
              <a:ext uri="{FF2B5EF4-FFF2-40B4-BE49-F238E27FC236}">
                <a16:creationId xmlns:a16="http://schemas.microsoft.com/office/drawing/2014/main" id="{42FC3B2B-F30E-4A92-B55A-13ECA67C85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39E6BF-5840-41A4-A7E4-BB71691FF2FB}" type="slidenum">
              <a:rPr lang="es-ES" altLang="es-ES" sz="1200">
                <a:solidFill>
                  <a:schemeClr val="bg1"/>
                </a:solidFill>
              </a:rPr>
              <a:pPr>
                <a:spcBef>
                  <a:spcPct val="0"/>
                </a:spcBef>
                <a:buFontTx/>
                <a:buNone/>
              </a:pPr>
              <a:t>10</a:t>
            </a:fld>
            <a:endParaRPr lang="es-ES" altLang="es-ES" sz="1200">
              <a:solidFill>
                <a:schemeClr val="bg1"/>
              </a:solidFill>
            </a:endParaRPr>
          </a:p>
        </p:txBody>
      </p:sp>
      <p:pic>
        <p:nvPicPr>
          <p:cNvPr id="19462" name="Picture 12" descr="S.E.N. Nefrología (@SENefrologia) | Twitter">
            <a:extLst>
              <a:ext uri="{FF2B5EF4-FFF2-40B4-BE49-F238E27FC236}">
                <a16:creationId xmlns:a16="http://schemas.microsoft.com/office/drawing/2014/main" id="{957AFAE4-ABAE-4A77-ABBA-D4588AFD5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E1283EFF-AAAF-4EF7-BE4B-6470C11F2993}"/>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COMPOSICION DE SUEROS </a:t>
            </a:r>
          </a:p>
        </p:txBody>
      </p:sp>
      <p:graphicFrame>
        <p:nvGraphicFramePr>
          <p:cNvPr id="2" name="Marcador de contenido 1">
            <a:extLst>
              <a:ext uri="{FF2B5EF4-FFF2-40B4-BE49-F238E27FC236}">
                <a16:creationId xmlns:a16="http://schemas.microsoft.com/office/drawing/2014/main" id="{8D8ECE12-D90C-4931-9E0E-57671E801C2A}"/>
              </a:ext>
            </a:extLst>
          </p:cNvPr>
          <p:cNvGraphicFramePr>
            <a:graphicFrameLocks noGrp="1"/>
          </p:cNvGraphicFramePr>
          <p:nvPr>
            <p:ph idx="1"/>
          </p:nvPr>
        </p:nvGraphicFramePr>
        <p:xfrm>
          <a:off x="577850" y="1844675"/>
          <a:ext cx="7988301" cy="2967040"/>
        </p:xfrm>
        <a:graphic>
          <a:graphicData uri="http://schemas.openxmlformats.org/drawingml/2006/table">
            <a:tbl>
              <a:tblPr firstRow="1" bandRow="1">
                <a:tableStyleId>{5C22544A-7EE6-4342-B048-85BDC9FD1C3A}</a:tableStyleId>
              </a:tblPr>
              <a:tblGrid>
                <a:gridCol w="1872514">
                  <a:extLst>
                    <a:ext uri="{9D8B030D-6E8A-4147-A177-3AD203B41FA5}">
                      <a16:colId xmlns:a16="http://schemas.microsoft.com/office/drawing/2014/main" val="2166397709"/>
                    </a:ext>
                  </a:extLst>
                </a:gridCol>
                <a:gridCol w="1224336">
                  <a:extLst>
                    <a:ext uri="{9D8B030D-6E8A-4147-A177-3AD203B41FA5}">
                      <a16:colId xmlns:a16="http://schemas.microsoft.com/office/drawing/2014/main" val="4070717618"/>
                    </a:ext>
                  </a:extLst>
                </a:gridCol>
                <a:gridCol w="935315">
                  <a:extLst>
                    <a:ext uri="{9D8B030D-6E8A-4147-A177-3AD203B41FA5}">
                      <a16:colId xmlns:a16="http://schemas.microsoft.com/office/drawing/2014/main" val="3706532123"/>
                    </a:ext>
                  </a:extLst>
                </a:gridCol>
                <a:gridCol w="694803">
                  <a:extLst>
                    <a:ext uri="{9D8B030D-6E8A-4147-A177-3AD203B41FA5}">
                      <a16:colId xmlns:a16="http://schemas.microsoft.com/office/drawing/2014/main" val="909776972"/>
                    </a:ext>
                  </a:extLst>
                </a:gridCol>
                <a:gridCol w="864237">
                  <a:extLst>
                    <a:ext uri="{9D8B030D-6E8A-4147-A177-3AD203B41FA5}">
                      <a16:colId xmlns:a16="http://schemas.microsoft.com/office/drawing/2014/main" val="1368564981"/>
                    </a:ext>
                  </a:extLst>
                </a:gridCol>
                <a:gridCol w="864237">
                  <a:extLst>
                    <a:ext uri="{9D8B030D-6E8A-4147-A177-3AD203B41FA5}">
                      <a16:colId xmlns:a16="http://schemas.microsoft.com/office/drawing/2014/main" val="4161657256"/>
                    </a:ext>
                  </a:extLst>
                </a:gridCol>
                <a:gridCol w="720198">
                  <a:extLst>
                    <a:ext uri="{9D8B030D-6E8A-4147-A177-3AD203B41FA5}">
                      <a16:colId xmlns:a16="http://schemas.microsoft.com/office/drawing/2014/main" val="1428125558"/>
                    </a:ext>
                  </a:extLst>
                </a:gridCol>
                <a:gridCol w="812661">
                  <a:extLst>
                    <a:ext uri="{9D8B030D-6E8A-4147-A177-3AD203B41FA5}">
                      <a16:colId xmlns:a16="http://schemas.microsoft.com/office/drawing/2014/main" val="582828041"/>
                    </a:ext>
                  </a:extLst>
                </a:gridCol>
              </a:tblGrid>
              <a:tr h="37088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err="1">
                          <a:ln>
                            <a:noFill/>
                          </a:ln>
                          <a:solidFill>
                            <a:schemeClr val="tx1">
                              <a:lumMod val="95000"/>
                            </a:schemeClr>
                          </a:solidFill>
                          <a:effectLst/>
                          <a:latin typeface="Comic Sans MS" pitchFamily="66" charset="0"/>
                        </a:rPr>
                        <a:t>Na</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tx1">
                              <a:lumMod val="95000"/>
                            </a:schemeClr>
                          </a:solidFill>
                          <a:effectLst/>
                          <a:latin typeface="Comic Sans MS" pitchFamily="66" charset="0"/>
                        </a:rPr>
                        <a:t>Cl</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tx1">
                              <a:lumMod val="95000"/>
                            </a:schemeClr>
                          </a:solidFill>
                          <a:effectLst/>
                          <a:latin typeface="Comic Sans MS" pitchFamily="66" charset="0"/>
                        </a:rPr>
                        <a:t>K</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tx1">
                              <a:lumMod val="95000"/>
                            </a:schemeClr>
                          </a:solidFill>
                          <a:effectLst/>
                          <a:latin typeface="Comic Sans MS" pitchFamily="66" charset="0"/>
                        </a:rPr>
                        <a:t>Ca </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tx1">
                              <a:lumMod val="95000"/>
                            </a:schemeClr>
                          </a:solidFill>
                          <a:effectLst/>
                          <a:latin typeface="Comic Sans MS" pitchFamily="66" charset="0"/>
                        </a:rPr>
                        <a:t>CO3H</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err="1">
                          <a:ln>
                            <a:noFill/>
                          </a:ln>
                          <a:solidFill>
                            <a:schemeClr val="tx1">
                              <a:lumMod val="95000"/>
                            </a:schemeClr>
                          </a:solidFill>
                          <a:effectLst/>
                          <a:latin typeface="Comic Sans MS" pitchFamily="66" charset="0"/>
                        </a:rPr>
                        <a:t>Glu</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err="1">
                          <a:ln>
                            <a:noFill/>
                          </a:ln>
                          <a:solidFill>
                            <a:schemeClr val="tx1">
                              <a:lumMod val="95000"/>
                            </a:schemeClr>
                          </a:solidFill>
                          <a:effectLst/>
                          <a:latin typeface="Comic Sans MS" pitchFamily="66" charset="0"/>
                        </a:rPr>
                        <a:t>Osm</a:t>
                      </a:r>
                      <a:endParaRPr kumimoji="0" lang="es-ES" sz="1600" b="0" i="0" u="none" strike="noStrike" cap="none" normalizeH="0" baseline="0" dirty="0">
                        <a:ln>
                          <a:noFill/>
                        </a:ln>
                        <a:solidFill>
                          <a:schemeClr val="tx1">
                            <a:lumMod val="95000"/>
                          </a:schemeClr>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1212859083"/>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bg1"/>
                          </a:solidFill>
                          <a:effectLst/>
                          <a:latin typeface="Comic Sans MS" pitchFamily="66" charset="0"/>
                        </a:rPr>
                        <a:t>Glucosa 5% (g/dl)</a:t>
                      </a: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5</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278</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1537164268"/>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bg1"/>
                          </a:solidFill>
                          <a:effectLst/>
                          <a:latin typeface="Comic Sans MS" pitchFamily="66" charset="0"/>
                        </a:rPr>
                        <a:t>Salino 0,9%</a:t>
                      </a: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154</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154</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307</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724723408"/>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err="1">
                          <a:ln>
                            <a:noFill/>
                          </a:ln>
                          <a:solidFill>
                            <a:schemeClr val="bg1"/>
                          </a:solidFill>
                          <a:effectLst/>
                          <a:latin typeface="Comic Sans MS" pitchFamily="66" charset="0"/>
                        </a:rPr>
                        <a:t>Ringer</a:t>
                      </a:r>
                      <a:r>
                        <a:rPr kumimoji="0" lang="es-ES_tradnl" sz="1600" b="0" i="0" u="none" strike="noStrike" cap="none" normalizeH="0" baseline="0" dirty="0">
                          <a:ln>
                            <a:noFill/>
                          </a:ln>
                          <a:solidFill>
                            <a:schemeClr val="bg1"/>
                          </a:solidFill>
                          <a:effectLst/>
                          <a:latin typeface="Comic Sans MS" pitchFamily="66" charset="0"/>
                        </a:rPr>
                        <a:t> lactado</a:t>
                      </a: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132</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112</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5,4</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3,7</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29</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280</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1659757299"/>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err="1">
                          <a:ln>
                            <a:noFill/>
                          </a:ln>
                          <a:solidFill>
                            <a:schemeClr val="bg1"/>
                          </a:solidFill>
                          <a:effectLst/>
                          <a:latin typeface="Comic Sans MS" pitchFamily="66" charset="0"/>
                        </a:rPr>
                        <a:t>Glucosalino</a:t>
                      </a: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154</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154</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5</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586</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68261060"/>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err="1">
                          <a:ln>
                            <a:noFill/>
                          </a:ln>
                          <a:solidFill>
                            <a:schemeClr val="bg1"/>
                          </a:solidFill>
                          <a:effectLst/>
                          <a:latin typeface="Comic Sans MS" pitchFamily="66" charset="0"/>
                        </a:rPr>
                        <a:t>Glucosalino</a:t>
                      </a:r>
                      <a:r>
                        <a:rPr kumimoji="0" lang="es-ES_tradnl" sz="1600" b="0" i="0" u="none" strike="noStrike" cap="none" normalizeH="0" baseline="0" dirty="0">
                          <a:ln>
                            <a:noFill/>
                          </a:ln>
                          <a:solidFill>
                            <a:schemeClr val="bg1"/>
                          </a:solidFill>
                          <a:effectLst/>
                          <a:latin typeface="Comic Sans MS" pitchFamily="66" charset="0"/>
                        </a:rPr>
                        <a:t> 1/5</a:t>
                      </a: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30,8</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400" b="0" i="0" u="none" strike="noStrike" cap="none" normalizeH="0" baseline="0" dirty="0">
                          <a:ln>
                            <a:noFill/>
                          </a:ln>
                          <a:solidFill>
                            <a:schemeClr val="bg1"/>
                          </a:solidFill>
                          <a:effectLst/>
                          <a:latin typeface="Comic Sans MS" pitchFamily="66" charset="0"/>
                        </a:rPr>
                        <a:t>30,8</a:t>
                      </a: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400" b="0" i="0" u="none" strike="noStrike" cap="none" normalizeH="0" baseline="0">
                          <a:ln>
                            <a:noFill/>
                          </a:ln>
                          <a:solidFill>
                            <a:schemeClr val="bg1"/>
                          </a:solidFill>
                          <a:effectLst/>
                          <a:latin typeface="Comic Sans MS" pitchFamily="66" charset="0"/>
                        </a:rPr>
                        <a:t>5</a:t>
                      </a: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a:ln>
                            <a:noFill/>
                          </a:ln>
                          <a:solidFill>
                            <a:schemeClr val="bg1"/>
                          </a:solidFill>
                          <a:effectLst/>
                          <a:latin typeface="Comic Sans MS" pitchFamily="66" charset="0"/>
                        </a:rPr>
                        <a:t>320</a:t>
                      </a: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3839395922"/>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 sz="1600" b="0" i="0" u="none" strike="noStrike" cap="none" normalizeH="0" baseline="0" dirty="0" err="1">
                          <a:ln>
                            <a:noFill/>
                          </a:ln>
                          <a:solidFill>
                            <a:schemeClr val="bg1"/>
                          </a:solidFill>
                          <a:effectLst/>
                          <a:latin typeface="Comic Sans MS" pitchFamily="66" charset="0"/>
                        </a:rPr>
                        <a:t>Glucosalino</a:t>
                      </a:r>
                      <a:r>
                        <a:rPr kumimoji="0" lang="es-ES" sz="1600" b="0" i="0" u="none" strike="noStrike" cap="none" normalizeH="0" baseline="0" dirty="0">
                          <a:ln>
                            <a:noFill/>
                          </a:ln>
                          <a:solidFill>
                            <a:schemeClr val="bg1"/>
                          </a:solidFill>
                          <a:effectLst/>
                          <a:latin typeface="Comic Sans MS" pitchFamily="66" charset="0"/>
                        </a:rPr>
                        <a:t> 1/3</a:t>
                      </a: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400" b="0" i="0" u="none" strike="noStrike" cap="none" normalizeH="0" baseline="0" dirty="0">
                          <a:ln>
                            <a:noFill/>
                          </a:ln>
                          <a:solidFill>
                            <a:schemeClr val="bg1"/>
                          </a:solidFill>
                          <a:effectLst/>
                          <a:latin typeface="Comic Sans MS" pitchFamily="66" charset="0"/>
                        </a:rPr>
                        <a:t>56</a:t>
                      </a: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400" b="0" i="0" u="none" strike="noStrike" cap="none" normalizeH="0" baseline="0" dirty="0">
                          <a:ln>
                            <a:noFill/>
                          </a:ln>
                          <a:solidFill>
                            <a:schemeClr val="bg1"/>
                          </a:solidFill>
                          <a:effectLst/>
                          <a:latin typeface="Comic Sans MS" pitchFamily="66" charset="0"/>
                        </a:rPr>
                        <a:t>56</a:t>
                      </a: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400" b="0" i="0" u="none" strike="noStrike" cap="none" normalizeH="0" baseline="0" dirty="0">
                          <a:ln>
                            <a:noFill/>
                          </a:ln>
                          <a:solidFill>
                            <a:schemeClr val="bg1"/>
                          </a:solidFill>
                          <a:effectLst/>
                          <a:latin typeface="Comic Sans MS" pitchFamily="66" charset="0"/>
                        </a:rPr>
                        <a:t>5</a:t>
                      </a: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400" b="0" i="0" u="none" strike="noStrike" cap="none" normalizeH="0" baseline="0" dirty="0">
                          <a:ln>
                            <a:noFill/>
                          </a:ln>
                          <a:solidFill>
                            <a:schemeClr val="bg1"/>
                          </a:solidFill>
                          <a:effectLst/>
                          <a:latin typeface="Comic Sans MS" pitchFamily="66" charset="0"/>
                        </a:rPr>
                        <a:t>390</a:t>
                      </a:r>
                    </a:p>
                  </a:txBody>
                  <a:tcPr marL="91455" marR="91455" marT="45725" marB="45725" anchor="ctr" horzOverflow="overflow"/>
                </a:tc>
                <a:extLst>
                  <a:ext uri="{0D108BD9-81ED-4DB2-BD59-A6C34878D82A}">
                    <a16:rowId xmlns:a16="http://schemas.microsoft.com/office/drawing/2014/main" val="3557211353"/>
                  </a:ext>
                </a:extLst>
              </a:tr>
              <a:tr h="3708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600" b="0" i="0" u="none" strike="noStrike" cap="none" normalizeH="0" baseline="0" dirty="0">
                          <a:ln>
                            <a:noFill/>
                          </a:ln>
                          <a:solidFill>
                            <a:schemeClr val="bg1"/>
                          </a:solidFill>
                          <a:effectLst/>
                          <a:latin typeface="Comic Sans MS" pitchFamily="66" charset="0"/>
                        </a:rPr>
                        <a:t>Bicarbonato 1/6</a:t>
                      </a:r>
                      <a:endParaRPr kumimoji="0" lang="es-ES" sz="16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167</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167</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400" b="0" i="0" u="none" strike="noStrike" cap="none" normalizeH="0" baseline="0" dirty="0">
                          <a:ln>
                            <a:noFill/>
                          </a:ln>
                          <a:solidFill>
                            <a:schemeClr val="bg1"/>
                          </a:solidFill>
                          <a:effectLst/>
                          <a:latin typeface="Comic Sans MS" pitchFamily="66" charset="0"/>
                        </a:rPr>
                        <a:t>334</a:t>
                      </a:r>
                      <a:endParaRPr kumimoji="0" lang="es-ES" sz="1400" b="0" i="0" u="none" strike="noStrike" cap="none" normalizeH="0" baseline="0" dirty="0">
                        <a:ln>
                          <a:noFill/>
                        </a:ln>
                        <a:solidFill>
                          <a:schemeClr val="bg1"/>
                        </a:solidFill>
                        <a:effectLst/>
                        <a:latin typeface="Comic Sans MS" pitchFamily="66" charset="0"/>
                      </a:endParaRPr>
                    </a:p>
                  </a:txBody>
                  <a:tcPr marL="91455" marR="91455" marT="45725" marB="45725" anchor="ctr" horzOverflow="overflow"/>
                </a:tc>
                <a:extLst>
                  <a:ext uri="{0D108BD9-81ED-4DB2-BD59-A6C34878D82A}">
                    <a16:rowId xmlns:a16="http://schemas.microsoft.com/office/drawing/2014/main" val="589983421"/>
                  </a:ext>
                </a:extLst>
              </a:tr>
            </a:tbl>
          </a:graphicData>
        </a:graphic>
      </p:graphicFrame>
      <p:sp>
        <p:nvSpPr>
          <p:cNvPr id="4" name="Marcador de pie de página 3">
            <a:extLst>
              <a:ext uri="{FF2B5EF4-FFF2-40B4-BE49-F238E27FC236}">
                <a16:creationId xmlns:a16="http://schemas.microsoft.com/office/drawing/2014/main" id="{2B2C11F6-C90E-4C27-94AA-A7EE33D90A46}"/>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21591" name="Marcador de número de diapositiva 4">
            <a:extLst>
              <a:ext uri="{FF2B5EF4-FFF2-40B4-BE49-F238E27FC236}">
                <a16:creationId xmlns:a16="http://schemas.microsoft.com/office/drawing/2014/main" id="{985245D6-C2D8-49C7-8981-D3C272E62B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C65C7D-1E79-4C75-AFEF-58FA7521E829}" type="slidenum">
              <a:rPr lang="es-ES" altLang="es-ES" sz="1200">
                <a:solidFill>
                  <a:schemeClr val="bg1"/>
                </a:solidFill>
              </a:rPr>
              <a:pPr>
                <a:spcBef>
                  <a:spcPct val="0"/>
                </a:spcBef>
                <a:buFontTx/>
                <a:buNone/>
              </a:pPr>
              <a:t>11</a:t>
            </a:fld>
            <a:endParaRPr lang="es-ES" altLang="es-ES" sz="1200">
              <a:solidFill>
                <a:schemeClr val="bg1"/>
              </a:solidFill>
            </a:endParaRPr>
          </a:p>
        </p:txBody>
      </p:sp>
      <p:pic>
        <p:nvPicPr>
          <p:cNvPr id="21592" name="Picture 12" descr="S.E.N. Nefrología (@SENefrologia) | Twitter">
            <a:extLst>
              <a:ext uri="{FF2B5EF4-FFF2-40B4-BE49-F238E27FC236}">
                <a16:creationId xmlns:a16="http://schemas.microsoft.com/office/drawing/2014/main" id="{021510E8-1981-47BB-8BED-F89D436E1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4A1BFA61-FF79-437E-A15E-C45CAA98D590}"/>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Suero glucosado al 5%</a:t>
            </a:r>
            <a:br>
              <a:rPr lang="es-ES" altLang="es-ES" sz="3600">
                <a:solidFill>
                  <a:schemeClr val="bg1"/>
                </a:solidFill>
                <a:latin typeface="Arial" panose="020B0604020202020204" pitchFamily="34" charset="0"/>
                <a:cs typeface="Arial" panose="020B0604020202020204" pitchFamily="34" charset="0"/>
              </a:rPr>
            </a:br>
            <a:r>
              <a:rPr lang="es-ES" altLang="es-ES" sz="3600">
                <a:solidFill>
                  <a:schemeClr val="bg1"/>
                </a:solidFill>
                <a:latin typeface="Arial" panose="020B0604020202020204" pitchFamily="34" charset="0"/>
                <a:cs typeface="Arial" panose="020B0604020202020204" pitchFamily="34" charset="0"/>
              </a:rPr>
              <a:t>(composición por litro)</a:t>
            </a:r>
          </a:p>
        </p:txBody>
      </p:sp>
      <p:sp>
        <p:nvSpPr>
          <p:cNvPr id="5" name="Text Box 7">
            <a:extLst>
              <a:ext uri="{FF2B5EF4-FFF2-40B4-BE49-F238E27FC236}">
                <a16:creationId xmlns:a16="http://schemas.microsoft.com/office/drawing/2014/main" id="{1917FECD-73A0-4216-AA4B-62852D07969C}"/>
              </a:ext>
            </a:extLst>
          </p:cNvPr>
          <p:cNvSpPr txBox="1">
            <a:spLocks noChangeArrowheads="1"/>
          </p:cNvSpPr>
          <p:nvPr/>
        </p:nvSpPr>
        <p:spPr bwMode="auto">
          <a:xfrm>
            <a:off x="4178300" y="3725863"/>
            <a:ext cx="755650" cy="854075"/>
          </a:xfrm>
          <a:prstGeom prst="rect">
            <a:avLst/>
          </a:prstGeom>
          <a:noFill/>
          <a:ln w="12700">
            <a:noFill/>
            <a:miter lim="800000"/>
            <a:headEnd/>
            <a:tailEnd/>
          </a:ln>
          <a:effectLst/>
        </p:spPr>
        <p:txBody>
          <a:bodyPr>
            <a:spAutoFit/>
          </a:bodyPr>
          <a:lstStyle/>
          <a:p>
            <a:pPr>
              <a:spcBef>
                <a:spcPct val="50000"/>
              </a:spcBef>
              <a:defRPr/>
            </a:pPr>
            <a:r>
              <a:rPr lang="es-ES" sz="4950" b="1" dirty="0">
                <a:effectLst>
                  <a:outerShdw blurRad="38100" dist="38100" dir="2700000" algn="tl">
                    <a:srgbClr val="000000"/>
                  </a:outerShdw>
                </a:effectLst>
                <a:cs typeface="+mn-cs"/>
              </a:rPr>
              <a:t>+</a:t>
            </a:r>
          </a:p>
        </p:txBody>
      </p:sp>
      <p:pic>
        <p:nvPicPr>
          <p:cNvPr id="23558" name="Imagen 7">
            <a:extLst>
              <a:ext uri="{FF2B5EF4-FFF2-40B4-BE49-F238E27FC236}">
                <a16:creationId xmlns:a16="http://schemas.microsoft.com/office/drawing/2014/main" id="{2F1063A7-AE7A-4B24-AE1B-95BCFC3AF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779588"/>
            <a:ext cx="200342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CuadroTexto 1">
            <a:extLst>
              <a:ext uri="{FF2B5EF4-FFF2-40B4-BE49-F238E27FC236}">
                <a16:creationId xmlns:a16="http://schemas.microsoft.com/office/drawing/2014/main" id="{8050B7C1-DADC-48CA-B37A-CA66C9206635}"/>
              </a:ext>
            </a:extLst>
          </p:cNvPr>
          <p:cNvSpPr txBox="1">
            <a:spLocks noChangeArrowheads="1"/>
          </p:cNvSpPr>
          <p:nvPr/>
        </p:nvSpPr>
        <p:spPr bwMode="auto">
          <a:xfrm>
            <a:off x="5583238" y="2411413"/>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rPr>
              <a:t>1 litro de agua</a:t>
            </a:r>
          </a:p>
        </p:txBody>
      </p:sp>
      <p:sp>
        <p:nvSpPr>
          <p:cNvPr id="23560" name="CuadroTexto 8">
            <a:extLst>
              <a:ext uri="{FF2B5EF4-FFF2-40B4-BE49-F238E27FC236}">
                <a16:creationId xmlns:a16="http://schemas.microsoft.com/office/drawing/2014/main" id="{B15BFC51-3C98-418D-8F6E-2DBC707D6305}"/>
              </a:ext>
            </a:extLst>
          </p:cNvPr>
          <p:cNvSpPr txBox="1">
            <a:spLocks noChangeArrowheads="1"/>
          </p:cNvSpPr>
          <p:nvPr/>
        </p:nvSpPr>
        <p:spPr bwMode="auto">
          <a:xfrm>
            <a:off x="5940425" y="5013325"/>
            <a:ext cx="234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rPr>
              <a:t>50 gramos de glucosa</a:t>
            </a:r>
          </a:p>
        </p:txBody>
      </p:sp>
      <p:sp>
        <p:nvSpPr>
          <p:cNvPr id="3" name="Marcador de pie de página 2">
            <a:extLst>
              <a:ext uri="{FF2B5EF4-FFF2-40B4-BE49-F238E27FC236}">
                <a16:creationId xmlns:a16="http://schemas.microsoft.com/office/drawing/2014/main" id="{8C2443EA-1F40-45EF-AEC0-8106798F3D48}"/>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23562" name="Marcador de número de diapositiva 3">
            <a:extLst>
              <a:ext uri="{FF2B5EF4-FFF2-40B4-BE49-F238E27FC236}">
                <a16:creationId xmlns:a16="http://schemas.microsoft.com/office/drawing/2014/main" id="{4F34CC96-9EE6-478E-846C-78356E398A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1B4929-C347-444A-A70B-9BE2006FF23E}" type="slidenum">
              <a:rPr lang="es-ES" altLang="es-ES">
                <a:solidFill>
                  <a:schemeClr val="bg1"/>
                </a:solidFill>
              </a:rPr>
              <a:pPr/>
              <a:t>12</a:t>
            </a:fld>
            <a:endParaRPr lang="es-ES" altLang="es-ES">
              <a:solidFill>
                <a:schemeClr val="bg1"/>
              </a:solidFill>
            </a:endParaRPr>
          </a:p>
        </p:txBody>
      </p:sp>
      <p:pic>
        <p:nvPicPr>
          <p:cNvPr id="23563" name="Picture 12" descr="S.E.N. Nefrología (@SENefrologia) | Twitter">
            <a:extLst>
              <a:ext uri="{FF2B5EF4-FFF2-40B4-BE49-F238E27FC236}">
                <a16:creationId xmlns:a16="http://schemas.microsoft.com/office/drawing/2014/main" id="{4BC2BEE8-89E1-4F06-AB23-1BCF5A298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descr="Imagen que contiene interior, tabla, café, grande&#10;&#10;Descripción generada automáticamente">
            <a:extLst>
              <a:ext uri="{FF2B5EF4-FFF2-40B4-BE49-F238E27FC236}">
                <a16:creationId xmlns:a16="http://schemas.microsoft.com/office/drawing/2014/main" id="{C5374551-E9F1-485E-BAB8-1CBF3C933B9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3303970" y="1848069"/>
            <a:ext cx="2330200" cy="1747650"/>
          </a:xfrm>
          <a:prstGeom prst="rect">
            <a:avLst/>
          </a:prstGeom>
        </p:spPr>
      </p:pic>
      <p:pic>
        <p:nvPicPr>
          <p:cNvPr id="7" name="Imagen 6" descr="Imagen que contiene interior, tazón, café, pequeño&#10;&#10;Descripción generada automáticamente">
            <a:extLst>
              <a:ext uri="{FF2B5EF4-FFF2-40B4-BE49-F238E27FC236}">
                <a16:creationId xmlns:a16="http://schemas.microsoft.com/office/drawing/2014/main" id="{1C4CC0FD-5ECC-4BF0-9B23-A6163E42794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3475849" y="4600291"/>
            <a:ext cx="1986441" cy="14898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a:extLst>
              <a:ext uri="{FF2B5EF4-FFF2-40B4-BE49-F238E27FC236}">
                <a16:creationId xmlns:a16="http://schemas.microsoft.com/office/drawing/2014/main" id="{FC3D0012-2DD7-4E8E-B3A1-8A39A7965DE4}"/>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Suero salino al 0,9%</a:t>
            </a:r>
            <a:br>
              <a:rPr lang="es-ES" altLang="es-ES" sz="3600">
                <a:solidFill>
                  <a:schemeClr val="bg1"/>
                </a:solidFill>
                <a:latin typeface="Arial" panose="020B0604020202020204" pitchFamily="34" charset="0"/>
                <a:cs typeface="Arial" panose="020B0604020202020204" pitchFamily="34" charset="0"/>
              </a:rPr>
            </a:br>
            <a:r>
              <a:rPr lang="es-ES" altLang="es-ES" sz="3600">
                <a:solidFill>
                  <a:schemeClr val="bg1"/>
                </a:solidFill>
                <a:latin typeface="Arial" panose="020B0604020202020204" pitchFamily="34" charset="0"/>
                <a:cs typeface="Arial" panose="020B0604020202020204" pitchFamily="34" charset="0"/>
              </a:rPr>
              <a:t>Composición por litro</a:t>
            </a:r>
          </a:p>
        </p:txBody>
      </p:sp>
      <p:sp>
        <p:nvSpPr>
          <p:cNvPr id="5" name="Text Box 7">
            <a:extLst>
              <a:ext uri="{FF2B5EF4-FFF2-40B4-BE49-F238E27FC236}">
                <a16:creationId xmlns:a16="http://schemas.microsoft.com/office/drawing/2014/main" id="{1917FECD-73A0-4216-AA4B-62852D07969C}"/>
              </a:ext>
            </a:extLst>
          </p:cNvPr>
          <p:cNvSpPr txBox="1">
            <a:spLocks noChangeArrowheads="1"/>
          </p:cNvSpPr>
          <p:nvPr/>
        </p:nvSpPr>
        <p:spPr bwMode="auto">
          <a:xfrm>
            <a:off x="3589338" y="3852863"/>
            <a:ext cx="755650" cy="854075"/>
          </a:xfrm>
          <a:prstGeom prst="rect">
            <a:avLst/>
          </a:prstGeom>
          <a:noFill/>
          <a:ln w="12700">
            <a:noFill/>
            <a:miter lim="800000"/>
            <a:headEnd/>
            <a:tailEnd/>
          </a:ln>
          <a:effectLst/>
        </p:spPr>
        <p:txBody>
          <a:bodyPr>
            <a:spAutoFit/>
          </a:bodyPr>
          <a:lstStyle/>
          <a:p>
            <a:pPr>
              <a:spcBef>
                <a:spcPct val="50000"/>
              </a:spcBef>
              <a:defRPr/>
            </a:pPr>
            <a:r>
              <a:rPr lang="es-ES" sz="4950" b="1" dirty="0">
                <a:effectLst>
                  <a:outerShdw blurRad="38100" dist="38100" dir="2700000" algn="tl">
                    <a:srgbClr val="000000"/>
                  </a:outerShdw>
                </a:effectLst>
                <a:cs typeface="+mn-cs"/>
              </a:rPr>
              <a:t>+</a:t>
            </a:r>
          </a:p>
        </p:txBody>
      </p:sp>
      <p:pic>
        <p:nvPicPr>
          <p:cNvPr id="25606" name="Marcador de contenido 4" descr="Imagen que contiene tabla, plástico&#10;&#10;Descripción generada automáticamente">
            <a:extLst>
              <a:ext uri="{FF2B5EF4-FFF2-40B4-BE49-F238E27FC236}">
                <a16:creationId xmlns:a16="http://schemas.microsoft.com/office/drawing/2014/main" id="{4E26C609-19EF-4627-8E63-EDE4560E46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866900"/>
            <a:ext cx="19319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CuadroTexto 8">
            <a:extLst>
              <a:ext uri="{FF2B5EF4-FFF2-40B4-BE49-F238E27FC236}">
                <a16:creationId xmlns:a16="http://schemas.microsoft.com/office/drawing/2014/main" id="{DBB5F265-6412-4EA5-B9E6-84D80110E979}"/>
              </a:ext>
            </a:extLst>
          </p:cNvPr>
          <p:cNvSpPr txBox="1">
            <a:spLocks noChangeArrowheads="1"/>
          </p:cNvSpPr>
          <p:nvPr/>
        </p:nvSpPr>
        <p:spPr bwMode="auto">
          <a:xfrm>
            <a:off x="5583238" y="2411413"/>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rPr>
              <a:t>1 litro de agua</a:t>
            </a:r>
          </a:p>
        </p:txBody>
      </p:sp>
      <p:sp>
        <p:nvSpPr>
          <p:cNvPr id="25608" name="CuadroTexto 9">
            <a:extLst>
              <a:ext uri="{FF2B5EF4-FFF2-40B4-BE49-F238E27FC236}">
                <a16:creationId xmlns:a16="http://schemas.microsoft.com/office/drawing/2014/main" id="{2213A832-6A6F-42B9-B585-8CA8C34CCADD}"/>
              </a:ext>
            </a:extLst>
          </p:cNvPr>
          <p:cNvSpPr txBox="1">
            <a:spLocks noChangeArrowheads="1"/>
          </p:cNvSpPr>
          <p:nvPr/>
        </p:nvSpPr>
        <p:spPr bwMode="auto">
          <a:xfrm>
            <a:off x="5238750" y="5183188"/>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rPr>
              <a:t>9 gramos de cloruro sódico</a:t>
            </a:r>
          </a:p>
        </p:txBody>
      </p:sp>
      <p:sp>
        <p:nvSpPr>
          <p:cNvPr id="3" name="Marcador de pie de página 2">
            <a:extLst>
              <a:ext uri="{FF2B5EF4-FFF2-40B4-BE49-F238E27FC236}">
                <a16:creationId xmlns:a16="http://schemas.microsoft.com/office/drawing/2014/main" id="{BD2E07D9-A504-48AE-9E47-34FB0E907064}"/>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25610" name="Marcador de número de diapositiva 3">
            <a:extLst>
              <a:ext uri="{FF2B5EF4-FFF2-40B4-BE49-F238E27FC236}">
                <a16:creationId xmlns:a16="http://schemas.microsoft.com/office/drawing/2014/main" id="{6A464AEE-EA8C-4561-BDE5-7913ACE846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AD3C5C-4386-4824-8A3B-527C0F740B7C}" type="slidenum">
              <a:rPr lang="es-ES" altLang="es-ES">
                <a:solidFill>
                  <a:schemeClr val="bg1"/>
                </a:solidFill>
              </a:rPr>
              <a:pPr/>
              <a:t>13</a:t>
            </a:fld>
            <a:endParaRPr lang="es-ES" altLang="es-ES">
              <a:solidFill>
                <a:schemeClr val="bg1"/>
              </a:solidFill>
            </a:endParaRPr>
          </a:p>
        </p:txBody>
      </p:sp>
      <p:pic>
        <p:nvPicPr>
          <p:cNvPr id="25611" name="Picture 12" descr="S.E.N. Nefrología (@SENefrologia) | Twitter">
            <a:extLst>
              <a:ext uri="{FF2B5EF4-FFF2-40B4-BE49-F238E27FC236}">
                <a16:creationId xmlns:a16="http://schemas.microsoft.com/office/drawing/2014/main" id="{DE88A88E-66F3-402C-B56B-B16137596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Imagen que contiene interior, tabla, café, grande&#10;&#10;Descripción generada automáticamente">
            <a:extLst>
              <a:ext uri="{FF2B5EF4-FFF2-40B4-BE49-F238E27FC236}">
                <a16:creationId xmlns:a16="http://schemas.microsoft.com/office/drawing/2014/main" id="{5389909C-7A47-4162-A657-1AA9655BA9A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2801269" y="1907475"/>
            <a:ext cx="2330200" cy="1747650"/>
          </a:xfrm>
          <a:prstGeom prst="rect">
            <a:avLst/>
          </a:prstGeom>
        </p:spPr>
      </p:pic>
      <p:pic>
        <p:nvPicPr>
          <p:cNvPr id="4" name="Imagen 3" descr="Imagen que contiene interior, pequeño, tabla, alimentos&#10;&#10;Descripción generada automáticamente">
            <a:extLst>
              <a:ext uri="{FF2B5EF4-FFF2-40B4-BE49-F238E27FC236}">
                <a16:creationId xmlns:a16="http://schemas.microsoft.com/office/drawing/2014/main" id="{8841C510-EBB0-4D50-B048-6A343A3CAA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3217191" y="4790480"/>
            <a:ext cx="1674812" cy="12561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690BC8BA-AACC-4002-ADB7-8EEC67BAECC9}"/>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Bicarbonato 1/6 M</a:t>
            </a:r>
            <a:br>
              <a:rPr lang="es-ES" altLang="es-ES" sz="3600">
                <a:solidFill>
                  <a:schemeClr val="bg1"/>
                </a:solidFill>
                <a:latin typeface="Arial" panose="020B0604020202020204" pitchFamily="34" charset="0"/>
                <a:cs typeface="Arial" panose="020B0604020202020204" pitchFamily="34" charset="0"/>
              </a:rPr>
            </a:br>
            <a:r>
              <a:rPr lang="es-ES" altLang="es-ES" sz="3600">
                <a:solidFill>
                  <a:schemeClr val="bg1"/>
                </a:solidFill>
                <a:latin typeface="Arial" panose="020B0604020202020204" pitchFamily="34" charset="0"/>
                <a:cs typeface="Arial" panose="020B0604020202020204" pitchFamily="34" charset="0"/>
              </a:rPr>
              <a:t>Composición por litro</a:t>
            </a:r>
          </a:p>
        </p:txBody>
      </p:sp>
      <p:sp>
        <p:nvSpPr>
          <p:cNvPr id="5" name="Text Box 7">
            <a:extLst>
              <a:ext uri="{FF2B5EF4-FFF2-40B4-BE49-F238E27FC236}">
                <a16:creationId xmlns:a16="http://schemas.microsoft.com/office/drawing/2014/main" id="{1917FECD-73A0-4216-AA4B-62852D07969C}"/>
              </a:ext>
            </a:extLst>
          </p:cNvPr>
          <p:cNvSpPr txBox="1">
            <a:spLocks noChangeArrowheads="1"/>
          </p:cNvSpPr>
          <p:nvPr/>
        </p:nvSpPr>
        <p:spPr bwMode="auto">
          <a:xfrm>
            <a:off x="3492500" y="3768725"/>
            <a:ext cx="755650" cy="854075"/>
          </a:xfrm>
          <a:prstGeom prst="rect">
            <a:avLst/>
          </a:prstGeom>
          <a:noFill/>
          <a:ln w="12700">
            <a:noFill/>
            <a:miter lim="800000"/>
            <a:headEnd/>
            <a:tailEnd/>
          </a:ln>
          <a:effectLst/>
        </p:spPr>
        <p:txBody>
          <a:bodyPr>
            <a:spAutoFit/>
          </a:bodyPr>
          <a:lstStyle/>
          <a:p>
            <a:pPr>
              <a:spcBef>
                <a:spcPct val="50000"/>
              </a:spcBef>
              <a:defRPr/>
            </a:pPr>
            <a:r>
              <a:rPr lang="es-ES" sz="4950" b="1" dirty="0">
                <a:effectLst>
                  <a:outerShdw blurRad="38100" dist="38100" dir="2700000" algn="tl">
                    <a:srgbClr val="000000"/>
                  </a:outerShdw>
                </a:effectLst>
                <a:cs typeface="+mn-cs"/>
              </a:rPr>
              <a:t>+</a:t>
            </a:r>
          </a:p>
        </p:txBody>
      </p:sp>
      <p:pic>
        <p:nvPicPr>
          <p:cNvPr id="27653" name="Picture 8" descr="Bicarbonato_de_Sodio_La_Monita">
            <a:hlinkClick r:id="rId3"/>
            <a:extLst>
              <a:ext uri="{FF2B5EF4-FFF2-40B4-BE49-F238E27FC236}">
                <a16:creationId xmlns:a16="http://schemas.microsoft.com/office/drawing/2014/main" id="{24A3AAD8-3539-4BCE-AB98-D786A1CD6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4448175"/>
            <a:ext cx="11382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n 10" descr="Imagen que contiene taza, tabla, vidrio, pastel&#10;&#10;Descripción generada automáticamente">
            <a:extLst>
              <a:ext uri="{FF2B5EF4-FFF2-40B4-BE49-F238E27FC236}">
                <a16:creationId xmlns:a16="http://schemas.microsoft.com/office/drawing/2014/main" id="{E0EEE6DD-1939-45E4-95F7-EDE4D796D3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225" y="1700213"/>
            <a:ext cx="200977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CuadroTexto 8">
            <a:extLst>
              <a:ext uri="{FF2B5EF4-FFF2-40B4-BE49-F238E27FC236}">
                <a16:creationId xmlns:a16="http://schemas.microsoft.com/office/drawing/2014/main" id="{77C9F8AE-129B-400E-857A-5322AAE15CE3}"/>
              </a:ext>
            </a:extLst>
          </p:cNvPr>
          <p:cNvSpPr txBox="1">
            <a:spLocks noChangeArrowheads="1"/>
          </p:cNvSpPr>
          <p:nvPr/>
        </p:nvSpPr>
        <p:spPr bwMode="auto">
          <a:xfrm>
            <a:off x="5583238" y="2411413"/>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rPr>
              <a:t>1 litro de agua</a:t>
            </a:r>
          </a:p>
        </p:txBody>
      </p:sp>
      <p:sp>
        <p:nvSpPr>
          <p:cNvPr id="27656" name="CuadroTexto 9">
            <a:extLst>
              <a:ext uri="{FF2B5EF4-FFF2-40B4-BE49-F238E27FC236}">
                <a16:creationId xmlns:a16="http://schemas.microsoft.com/office/drawing/2014/main" id="{040AD067-5D6E-46F9-B68B-1EBA859DC39B}"/>
              </a:ext>
            </a:extLst>
          </p:cNvPr>
          <p:cNvSpPr txBox="1">
            <a:spLocks noChangeArrowheads="1"/>
          </p:cNvSpPr>
          <p:nvPr/>
        </p:nvSpPr>
        <p:spPr bwMode="auto">
          <a:xfrm>
            <a:off x="4787900" y="5183188"/>
            <a:ext cx="360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rPr>
              <a:t>14 gramos de bicarbonato sódico</a:t>
            </a:r>
          </a:p>
        </p:txBody>
      </p:sp>
      <p:sp>
        <p:nvSpPr>
          <p:cNvPr id="3" name="Marcador de pie de página 2">
            <a:extLst>
              <a:ext uri="{FF2B5EF4-FFF2-40B4-BE49-F238E27FC236}">
                <a16:creationId xmlns:a16="http://schemas.microsoft.com/office/drawing/2014/main" id="{ABD87CAB-57D6-421F-AF93-0C5335A44DB5}"/>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27658" name="Marcador de número de diapositiva 3">
            <a:extLst>
              <a:ext uri="{FF2B5EF4-FFF2-40B4-BE49-F238E27FC236}">
                <a16:creationId xmlns:a16="http://schemas.microsoft.com/office/drawing/2014/main" id="{BBCFAEC5-8794-4A5B-A71C-3AE1D6AF7A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2FBEF7-7058-4B87-B83E-563066799D16}" type="slidenum">
              <a:rPr lang="es-ES" altLang="es-ES">
                <a:solidFill>
                  <a:schemeClr val="bg1"/>
                </a:solidFill>
              </a:rPr>
              <a:pPr/>
              <a:t>14</a:t>
            </a:fld>
            <a:endParaRPr lang="es-ES" altLang="es-ES">
              <a:solidFill>
                <a:schemeClr val="bg1"/>
              </a:solidFill>
            </a:endParaRPr>
          </a:p>
        </p:txBody>
      </p:sp>
      <p:pic>
        <p:nvPicPr>
          <p:cNvPr id="27659" name="Picture 12" descr="S.E.N. Nefrología (@SENefrologia) | Twitter">
            <a:extLst>
              <a:ext uri="{FF2B5EF4-FFF2-40B4-BE49-F238E27FC236}">
                <a16:creationId xmlns:a16="http://schemas.microsoft.com/office/drawing/2014/main" id="{3C830EE7-820D-4556-BB57-8214D6210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ángulo 5">
            <a:extLst>
              <a:ext uri="{FF2B5EF4-FFF2-40B4-BE49-F238E27FC236}">
                <a16:creationId xmlns:a16="http://schemas.microsoft.com/office/drawing/2014/main" id="{C32C6E86-3812-4740-9C0C-4203D781255E}"/>
              </a:ext>
            </a:extLst>
          </p:cNvPr>
          <p:cNvSpPr>
            <a:spLocks noChangeArrowheads="1"/>
          </p:cNvSpPr>
          <p:nvPr/>
        </p:nvSpPr>
        <p:spPr bwMode="auto">
          <a:xfrm>
            <a:off x="6045200" y="137160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ES" altLang="es-ES">
                <a:solidFill>
                  <a:schemeClr val="bg1"/>
                </a:solidFill>
                <a:latin typeface="Arial" panose="020B0604020202020204" pitchFamily="34" charset="0"/>
              </a:rPr>
              <a:t>Bicarbonato 1/6 M</a:t>
            </a:r>
            <a:br>
              <a:rPr lang="es-ES" altLang="es-ES">
                <a:solidFill>
                  <a:schemeClr val="bg1"/>
                </a:solidFill>
                <a:latin typeface="Arial" panose="020B0604020202020204" pitchFamily="34" charset="0"/>
              </a:rPr>
            </a:br>
            <a:r>
              <a:rPr lang="es-ES" altLang="es-ES">
                <a:solidFill>
                  <a:schemeClr val="bg1"/>
                </a:solidFill>
                <a:latin typeface="Arial" panose="020B0604020202020204" pitchFamily="34" charset="0"/>
              </a:rPr>
              <a:t>Composición </a:t>
            </a:r>
            <a:endParaRPr lang="es-ES" altLang="es-ES"/>
          </a:p>
        </p:txBody>
      </p:sp>
      <p:pic>
        <p:nvPicPr>
          <p:cNvPr id="13" name="Imagen 12" descr="Imagen que contiene interior, tabla, café, grande&#10;&#10;Descripción generada automáticamente">
            <a:extLst>
              <a:ext uri="{FF2B5EF4-FFF2-40B4-BE49-F238E27FC236}">
                <a16:creationId xmlns:a16="http://schemas.microsoft.com/office/drawing/2014/main" id="{3F57432E-7B82-4496-A8AD-C40FB535CB5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5400000">
            <a:off x="2705225" y="1848069"/>
            <a:ext cx="2330200" cy="1747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9040376C-A1EA-4B13-95C9-DC844D6FC229}"/>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Ringer lactado</a:t>
            </a:r>
          </a:p>
        </p:txBody>
      </p:sp>
      <p:pic>
        <p:nvPicPr>
          <p:cNvPr id="29699" name="Imagen 8" descr="Imagen que contiene botella&#10;&#10;Descripción generada automáticamente">
            <a:extLst>
              <a:ext uri="{FF2B5EF4-FFF2-40B4-BE49-F238E27FC236}">
                <a16:creationId xmlns:a16="http://schemas.microsoft.com/office/drawing/2014/main" id="{DDBECF05-35D0-46CA-9498-62E5631165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7138" y="1866900"/>
            <a:ext cx="186372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ie de página 2">
            <a:extLst>
              <a:ext uri="{FF2B5EF4-FFF2-40B4-BE49-F238E27FC236}">
                <a16:creationId xmlns:a16="http://schemas.microsoft.com/office/drawing/2014/main" id="{A93866CB-964F-4551-B0E4-3A0EDF8C5F61}"/>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29701" name="Marcador de número de diapositiva 3">
            <a:extLst>
              <a:ext uri="{FF2B5EF4-FFF2-40B4-BE49-F238E27FC236}">
                <a16:creationId xmlns:a16="http://schemas.microsoft.com/office/drawing/2014/main" id="{0F87790D-DB6C-4973-85B5-6828995121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06AC51-0D7D-48C4-B3C1-1457A8EE700A}" type="slidenum">
              <a:rPr lang="es-ES" altLang="es-ES">
                <a:solidFill>
                  <a:schemeClr val="bg1"/>
                </a:solidFill>
              </a:rPr>
              <a:pPr/>
              <a:t>15</a:t>
            </a:fld>
            <a:endParaRPr lang="es-ES" altLang="es-ES">
              <a:solidFill>
                <a:schemeClr val="bg1"/>
              </a:solidFill>
            </a:endParaRPr>
          </a:p>
        </p:txBody>
      </p:sp>
      <p:pic>
        <p:nvPicPr>
          <p:cNvPr id="29702" name="Picture 12" descr="S.E.N. Nefrología (@SENefrologia) | Twitter">
            <a:extLst>
              <a:ext uri="{FF2B5EF4-FFF2-40B4-BE49-F238E27FC236}">
                <a16:creationId xmlns:a16="http://schemas.microsoft.com/office/drawing/2014/main" id="{210689DB-6A3B-44DB-B285-325181652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A1953C8D-5215-4BBA-ADD9-2FEC77C9AD0C}"/>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OTROS</a:t>
            </a:r>
          </a:p>
        </p:txBody>
      </p:sp>
      <p:pic>
        <p:nvPicPr>
          <p:cNvPr id="31747" name="Marcador de contenido 4" descr="Imagen que contiene tabla, plástico, comida, bolsa&#10;&#10;Descripción generada automáticamente">
            <a:extLst>
              <a:ext uri="{FF2B5EF4-FFF2-40B4-BE49-F238E27FC236}">
                <a16:creationId xmlns:a16="http://schemas.microsoft.com/office/drawing/2014/main" id="{6DCF824C-3608-4C2A-843B-0718B7DCB3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816100"/>
            <a:ext cx="131762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Imagen 9" descr="Imagen que contiene plástico, tabla, bolsa, comida&#10;&#10;Descripción generada automáticamente">
            <a:extLst>
              <a:ext uri="{FF2B5EF4-FFF2-40B4-BE49-F238E27FC236}">
                <a16:creationId xmlns:a16="http://schemas.microsoft.com/office/drawing/2014/main" id="{CDA7D1AF-62B9-49FF-9EB5-5EB5AC387A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8775" y="1816100"/>
            <a:ext cx="1319213"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Imagen 11" descr="Imagen que contiene tabla, plástico, comida, pastel&#10;&#10;Descripción generada automáticamente">
            <a:extLst>
              <a:ext uri="{FF2B5EF4-FFF2-40B4-BE49-F238E27FC236}">
                <a16:creationId xmlns:a16="http://schemas.microsoft.com/office/drawing/2014/main" id="{5DDA22E7-DE2F-4DD3-AE0A-57428FC987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816100"/>
            <a:ext cx="131762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CuadroTexto 2">
            <a:extLst>
              <a:ext uri="{FF2B5EF4-FFF2-40B4-BE49-F238E27FC236}">
                <a16:creationId xmlns:a16="http://schemas.microsoft.com/office/drawing/2014/main" id="{CCE48CDC-186D-40F4-906C-983D93E4AEE7}"/>
              </a:ext>
            </a:extLst>
          </p:cNvPr>
          <p:cNvSpPr txBox="1">
            <a:spLocks noChangeArrowheads="1"/>
          </p:cNvSpPr>
          <p:nvPr/>
        </p:nvSpPr>
        <p:spPr bwMode="auto">
          <a:xfrm>
            <a:off x="769938" y="4765675"/>
            <a:ext cx="1612900"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Salino 0,9 + ClK</a:t>
            </a:r>
          </a:p>
        </p:txBody>
      </p:sp>
      <p:sp>
        <p:nvSpPr>
          <p:cNvPr id="31751" name="CuadroTexto 12">
            <a:extLst>
              <a:ext uri="{FF2B5EF4-FFF2-40B4-BE49-F238E27FC236}">
                <a16:creationId xmlns:a16="http://schemas.microsoft.com/office/drawing/2014/main" id="{59DA5A5B-B6A7-4C2B-8598-563D218FA97D}"/>
              </a:ext>
            </a:extLst>
          </p:cNvPr>
          <p:cNvSpPr txBox="1">
            <a:spLocks noChangeArrowheads="1"/>
          </p:cNvSpPr>
          <p:nvPr/>
        </p:nvSpPr>
        <p:spPr bwMode="auto">
          <a:xfrm>
            <a:off x="7137400" y="4740275"/>
            <a:ext cx="17907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Glucosalino + ClK</a:t>
            </a:r>
          </a:p>
        </p:txBody>
      </p:sp>
      <p:sp>
        <p:nvSpPr>
          <p:cNvPr id="31752" name="CuadroTexto 13">
            <a:extLst>
              <a:ext uri="{FF2B5EF4-FFF2-40B4-BE49-F238E27FC236}">
                <a16:creationId xmlns:a16="http://schemas.microsoft.com/office/drawing/2014/main" id="{AC5E63B5-0298-41B7-A078-94284B250A95}"/>
              </a:ext>
            </a:extLst>
          </p:cNvPr>
          <p:cNvSpPr txBox="1">
            <a:spLocks noChangeArrowheads="1"/>
          </p:cNvSpPr>
          <p:nvPr/>
        </p:nvSpPr>
        <p:spPr bwMode="auto">
          <a:xfrm>
            <a:off x="3913188" y="4740275"/>
            <a:ext cx="20193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Glucosado 5% + ClK</a:t>
            </a:r>
          </a:p>
        </p:txBody>
      </p:sp>
      <p:sp>
        <p:nvSpPr>
          <p:cNvPr id="2" name="Marcador de pie de página 1">
            <a:extLst>
              <a:ext uri="{FF2B5EF4-FFF2-40B4-BE49-F238E27FC236}">
                <a16:creationId xmlns:a16="http://schemas.microsoft.com/office/drawing/2014/main" id="{23ABB66F-4462-47F7-9649-E8302D5BCBF2}"/>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1754" name="Marcador de número de diapositiva 2">
            <a:extLst>
              <a:ext uri="{FF2B5EF4-FFF2-40B4-BE49-F238E27FC236}">
                <a16:creationId xmlns:a16="http://schemas.microsoft.com/office/drawing/2014/main" id="{EFBF5D02-8697-4B3C-A203-018DC0781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204494-DACA-440C-B252-833CE3DD62B6}" type="slidenum">
              <a:rPr lang="es-ES" altLang="es-ES">
                <a:solidFill>
                  <a:schemeClr val="bg1"/>
                </a:solidFill>
              </a:rPr>
              <a:pPr/>
              <a:t>16</a:t>
            </a:fld>
            <a:endParaRPr lang="es-ES" altLang="es-ES">
              <a:solidFill>
                <a:schemeClr val="bg1"/>
              </a:solidFill>
            </a:endParaRPr>
          </a:p>
        </p:txBody>
      </p:sp>
      <p:pic>
        <p:nvPicPr>
          <p:cNvPr id="31755" name="Picture 12" descr="S.E.N. Nefrología (@SENefrologia) | Twitter">
            <a:extLst>
              <a:ext uri="{FF2B5EF4-FFF2-40B4-BE49-F238E27FC236}">
                <a16:creationId xmlns:a16="http://schemas.microsoft.com/office/drawing/2014/main" id="{DFEF1B93-A5AC-4BA5-9DE6-D63C08AFE8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0B0E2EE8-07D6-4EF4-9A10-4364A3DA8B1E}"/>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ADITIVOS MÁS UTILIZADOS</a:t>
            </a:r>
          </a:p>
        </p:txBody>
      </p:sp>
      <p:graphicFrame>
        <p:nvGraphicFramePr>
          <p:cNvPr id="2" name="Marcador de contenido 1">
            <a:extLst>
              <a:ext uri="{FF2B5EF4-FFF2-40B4-BE49-F238E27FC236}">
                <a16:creationId xmlns:a16="http://schemas.microsoft.com/office/drawing/2014/main" id="{C674975E-B234-4571-81C6-CFC0332CF311}"/>
              </a:ext>
            </a:extLst>
          </p:cNvPr>
          <p:cNvGraphicFramePr>
            <a:graphicFrameLocks noGrp="1"/>
          </p:cNvGraphicFramePr>
          <p:nvPr>
            <p:ph idx="1"/>
          </p:nvPr>
        </p:nvGraphicFramePr>
        <p:xfrm>
          <a:off x="577850" y="1844675"/>
          <a:ext cx="7810500" cy="2225676"/>
        </p:xfrm>
        <a:graphic>
          <a:graphicData uri="http://schemas.openxmlformats.org/drawingml/2006/table">
            <a:tbl>
              <a:tblPr firstRow="1" bandRow="1">
                <a:tableStyleId>{5C22544A-7EE6-4342-B048-85BDC9FD1C3A}</a:tableStyleId>
              </a:tblPr>
              <a:tblGrid>
                <a:gridCol w="2012254">
                  <a:extLst>
                    <a:ext uri="{9D8B030D-6E8A-4147-A177-3AD203B41FA5}">
                      <a16:colId xmlns:a16="http://schemas.microsoft.com/office/drawing/2014/main" val="2166397709"/>
                    </a:ext>
                  </a:extLst>
                </a:gridCol>
                <a:gridCol w="1315705">
                  <a:extLst>
                    <a:ext uri="{9D8B030D-6E8A-4147-A177-3AD203B41FA5}">
                      <a16:colId xmlns:a16="http://schemas.microsoft.com/office/drawing/2014/main" val="4070717618"/>
                    </a:ext>
                  </a:extLst>
                </a:gridCol>
                <a:gridCol w="1005115">
                  <a:extLst>
                    <a:ext uri="{9D8B030D-6E8A-4147-A177-3AD203B41FA5}">
                      <a16:colId xmlns:a16="http://schemas.microsoft.com/office/drawing/2014/main" val="3706532123"/>
                    </a:ext>
                  </a:extLst>
                </a:gridCol>
                <a:gridCol w="746654">
                  <a:extLst>
                    <a:ext uri="{9D8B030D-6E8A-4147-A177-3AD203B41FA5}">
                      <a16:colId xmlns:a16="http://schemas.microsoft.com/office/drawing/2014/main" val="909776972"/>
                    </a:ext>
                  </a:extLst>
                </a:gridCol>
                <a:gridCol w="928732">
                  <a:extLst>
                    <a:ext uri="{9D8B030D-6E8A-4147-A177-3AD203B41FA5}">
                      <a16:colId xmlns:a16="http://schemas.microsoft.com/office/drawing/2014/main" val="1368564981"/>
                    </a:ext>
                  </a:extLst>
                </a:gridCol>
                <a:gridCol w="928732">
                  <a:extLst>
                    <a:ext uri="{9D8B030D-6E8A-4147-A177-3AD203B41FA5}">
                      <a16:colId xmlns:a16="http://schemas.microsoft.com/office/drawing/2014/main" val="4161657256"/>
                    </a:ext>
                  </a:extLst>
                </a:gridCol>
                <a:gridCol w="873308">
                  <a:extLst>
                    <a:ext uri="{9D8B030D-6E8A-4147-A177-3AD203B41FA5}">
                      <a16:colId xmlns:a16="http://schemas.microsoft.com/office/drawing/2014/main" val="582828041"/>
                    </a:ext>
                  </a:extLst>
                </a:gridCol>
              </a:tblGrid>
              <a:tr h="370946">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tx1"/>
                          </a:solidFill>
                          <a:effectLst/>
                          <a:latin typeface="Comic Sans MS" pitchFamily="66" charset="0"/>
                        </a:rPr>
                        <a:t>Na</a:t>
                      </a:r>
                      <a:endParaRPr kumimoji="0" lang="es-ES" sz="1500" b="0" i="0" u="none" strike="noStrike" cap="none" normalizeH="0" baseline="0" dirty="0">
                        <a:ln>
                          <a:noFill/>
                        </a:ln>
                        <a:solidFill>
                          <a:schemeClr val="tx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tx1"/>
                          </a:solidFill>
                          <a:effectLst/>
                          <a:latin typeface="Comic Sans MS" pitchFamily="66" charset="0"/>
                        </a:rPr>
                        <a:t>Cl</a:t>
                      </a:r>
                      <a:endParaRPr kumimoji="0" lang="es-ES" sz="1500" b="0" i="0" u="none" strike="noStrike" cap="none" normalizeH="0" baseline="0" dirty="0">
                        <a:ln>
                          <a:noFill/>
                        </a:ln>
                        <a:solidFill>
                          <a:schemeClr val="tx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tx1"/>
                          </a:solidFill>
                          <a:effectLst/>
                          <a:latin typeface="Comic Sans MS" pitchFamily="66" charset="0"/>
                        </a:rPr>
                        <a:t>K</a:t>
                      </a:r>
                      <a:endParaRPr kumimoji="0" lang="es-ES" sz="1500" b="0" i="0" u="none" strike="noStrike" cap="none" normalizeH="0" baseline="0" dirty="0">
                        <a:ln>
                          <a:noFill/>
                        </a:ln>
                        <a:solidFill>
                          <a:schemeClr val="tx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tx1"/>
                          </a:solidFill>
                          <a:effectLst/>
                          <a:latin typeface="Comic Sans MS" pitchFamily="66" charset="0"/>
                        </a:rPr>
                        <a:t>Ca </a:t>
                      </a:r>
                      <a:endParaRPr kumimoji="0" lang="es-ES" sz="1500" b="0" i="0" u="none" strike="noStrike" cap="none" normalizeH="0" baseline="0" dirty="0">
                        <a:ln>
                          <a:noFill/>
                        </a:ln>
                        <a:solidFill>
                          <a:schemeClr val="tx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tx1"/>
                          </a:solidFill>
                          <a:effectLst/>
                          <a:latin typeface="Comic Sans MS" pitchFamily="66" charset="0"/>
                        </a:rPr>
                        <a:t>CO3H</a:t>
                      </a:r>
                      <a:endParaRPr kumimoji="0" lang="es-ES" sz="1500" b="0" i="0" u="none" strike="noStrike" cap="none" normalizeH="0" baseline="0" dirty="0">
                        <a:ln>
                          <a:noFill/>
                        </a:ln>
                        <a:solidFill>
                          <a:schemeClr val="tx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tx1"/>
                          </a:solidFill>
                          <a:effectLst/>
                          <a:latin typeface="Comic Sans MS" pitchFamily="66" charset="0"/>
                        </a:rPr>
                        <a:t>Volumen</a:t>
                      </a:r>
                      <a:endParaRPr kumimoji="0" lang="es-ES" sz="1500" b="0" i="0" u="none" strike="noStrike" cap="none" normalizeH="0" baseline="0" dirty="0">
                        <a:ln>
                          <a:noFill/>
                        </a:ln>
                        <a:solidFill>
                          <a:schemeClr val="tx1"/>
                        </a:solidFill>
                        <a:effectLst/>
                        <a:latin typeface="Comic Sans MS" pitchFamily="66" charset="0"/>
                      </a:endParaRPr>
                    </a:p>
                  </a:txBody>
                  <a:tcPr marL="68575" marR="68575" marT="34301" marB="34301" anchor="ctr" horzOverflow="overflow"/>
                </a:tc>
                <a:extLst>
                  <a:ext uri="{0D108BD9-81ED-4DB2-BD59-A6C34878D82A}">
                    <a16:rowId xmlns:a16="http://schemas.microsoft.com/office/drawing/2014/main" val="1212859083"/>
                  </a:ext>
                </a:extLst>
              </a:tr>
              <a:tr h="37094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bg1"/>
                          </a:solidFill>
                          <a:effectLst/>
                          <a:latin typeface="Comic Sans MS" pitchFamily="66" charset="0"/>
                        </a:rPr>
                        <a:t>Salino 10%</a:t>
                      </a: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17</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a:ln>
                            <a:noFill/>
                          </a:ln>
                          <a:solidFill>
                            <a:schemeClr val="bg1"/>
                          </a:solidFill>
                          <a:effectLst/>
                          <a:latin typeface="Comic Sans MS" pitchFamily="66" charset="0"/>
                        </a:rPr>
                        <a:t>17</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extLst>
                  <a:ext uri="{0D108BD9-81ED-4DB2-BD59-A6C34878D82A}">
                    <a16:rowId xmlns:a16="http://schemas.microsoft.com/office/drawing/2014/main" val="1537164268"/>
                  </a:ext>
                </a:extLst>
              </a:tr>
              <a:tr h="37094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bg1"/>
                          </a:solidFill>
                          <a:effectLst/>
                          <a:latin typeface="Comic Sans MS" pitchFamily="66" charset="0"/>
                        </a:rPr>
                        <a:t>Salino 20%</a:t>
                      </a: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a:ln>
                            <a:noFill/>
                          </a:ln>
                          <a:solidFill>
                            <a:schemeClr val="bg1"/>
                          </a:solidFill>
                          <a:effectLst/>
                          <a:latin typeface="Comic Sans MS" pitchFamily="66" charset="0"/>
                        </a:rPr>
                        <a:t>34,2</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a:ln>
                            <a:noFill/>
                          </a:ln>
                          <a:solidFill>
                            <a:schemeClr val="bg1"/>
                          </a:solidFill>
                          <a:effectLst/>
                          <a:latin typeface="Comic Sans MS" pitchFamily="66" charset="0"/>
                        </a:rPr>
                        <a:t>34,2</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extLst>
                  <a:ext uri="{0D108BD9-81ED-4DB2-BD59-A6C34878D82A}">
                    <a16:rowId xmlns:a16="http://schemas.microsoft.com/office/drawing/2014/main" val="724723408"/>
                  </a:ext>
                </a:extLst>
              </a:tr>
              <a:tr h="37094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err="1">
                          <a:ln>
                            <a:noFill/>
                          </a:ln>
                          <a:solidFill>
                            <a:schemeClr val="bg1"/>
                          </a:solidFill>
                          <a:effectLst/>
                          <a:latin typeface="Comic Sans MS" pitchFamily="66" charset="0"/>
                        </a:rPr>
                        <a:t>ClK</a:t>
                      </a:r>
                      <a:r>
                        <a:rPr kumimoji="0" lang="es-ES_tradnl" sz="1500" b="0" i="0" u="none" strike="noStrike" cap="none" normalizeH="0" baseline="0" dirty="0">
                          <a:ln>
                            <a:noFill/>
                          </a:ln>
                          <a:solidFill>
                            <a:schemeClr val="bg1"/>
                          </a:solidFill>
                          <a:effectLst/>
                          <a:latin typeface="Comic Sans MS" pitchFamily="66" charset="0"/>
                        </a:rPr>
                        <a:t> 2 M</a:t>
                      </a: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a:ln>
                            <a:noFill/>
                          </a:ln>
                          <a:solidFill>
                            <a:schemeClr val="bg1"/>
                          </a:solidFill>
                          <a:effectLst/>
                          <a:latin typeface="Comic Sans MS" pitchFamily="66" charset="0"/>
                        </a:rPr>
                        <a:t>20</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a:ln>
                            <a:noFill/>
                          </a:ln>
                          <a:solidFill>
                            <a:schemeClr val="bg1"/>
                          </a:solidFill>
                          <a:effectLst/>
                          <a:latin typeface="Comic Sans MS" pitchFamily="66" charset="0"/>
                        </a:rPr>
                        <a:t>20</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extLst>
                  <a:ext uri="{0D108BD9-81ED-4DB2-BD59-A6C34878D82A}">
                    <a16:rowId xmlns:a16="http://schemas.microsoft.com/office/drawing/2014/main" val="1659757299"/>
                  </a:ext>
                </a:extLst>
              </a:tr>
              <a:tr h="37094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bg1"/>
                          </a:solidFill>
                          <a:effectLst/>
                          <a:latin typeface="Comic Sans MS" pitchFamily="66" charset="0"/>
                        </a:rPr>
                        <a:t>Cl</a:t>
                      </a:r>
                      <a:r>
                        <a:rPr kumimoji="0" lang="es-ES_tradnl" sz="1500" b="0" i="0" u="none" strike="noStrike" cap="none" normalizeH="0" baseline="-25000" dirty="0">
                          <a:ln>
                            <a:noFill/>
                          </a:ln>
                          <a:solidFill>
                            <a:schemeClr val="bg1"/>
                          </a:solidFill>
                          <a:effectLst/>
                          <a:latin typeface="Comic Sans MS" pitchFamily="66" charset="0"/>
                        </a:rPr>
                        <a:t>2</a:t>
                      </a:r>
                      <a:r>
                        <a:rPr kumimoji="0" lang="es-ES_tradnl" sz="1500" b="0" i="0" u="none" strike="noStrike" cap="none" normalizeH="0" baseline="0" dirty="0">
                          <a:ln>
                            <a:noFill/>
                          </a:ln>
                          <a:solidFill>
                            <a:schemeClr val="bg1"/>
                          </a:solidFill>
                          <a:effectLst/>
                          <a:latin typeface="Comic Sans MS" pitchFamily="66" charset="0"/>
                        </a:rPr>
                        <a:t>Ca 10%</a:t>
                      </a: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13,6</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a:ln>
                            <a:noFill/>
                          </a:ln>
                          <a:solidFill>
                            <a:schemeClr val="bg1"/>
                          </a:solidFill>
                          <a:effectLst/>
                          <a:latin typeface="Comic Sans MS" pitchFamily="66" charset="0"/>
                        </a:rPr>
                        <a:t>13,6</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extLst>
                  <a:ext uri="{0D108BD9-81ED-4DB2-BD59-A6C34878D82A}">
                    <a16:rowId xmlns:a16="http://schemas.microsoft.com/office/drawing/2014/main" val="68261060"/>
                  </a:ext>
                </a:extLst>
              </a:tr>
              <a:tr h="37094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1500" b="0" i="0" u="none" strike="noStrike" cap="none" normalizeH="0" baseline="0" dirty="0">
                          <a:ln>
                            <a:noFill/>
                          </a:ln>
                          <a:solidFill>
                            <a:schemeClr val="bg1"/>
                          </a:solidFill>
                          <a:effectLst/>
                          <a:latin typeface="Comic Sans MS" pitchFamily="66" charset="0"/>
                        </a:rPr>
                        <a:t>Bicarbonato 1</a:t>
                      </a: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1500" b="0" i="0" u="none" strike="noStrike" cap="none" normalizeH="0" baseline="0" dirty="0">
                        <a:ln>
                          <a:noFill/>
                        </a:ln>
                        <a:solidFill>
                          <a:schemeClr val="bg1"/>
                        </a:solidFill>
                        <a:effectLst/>
                        <a:latin typeface="Comic Sans MS" pitchFamily="66" charset="0"/>
                      </a:endParaRP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1500" b="0" i="0" u="none" strike="noStrike" cap="none" normalizeH="0" baseline="0" dirty="0">
                          <a:ln>
                            <a:noFill/>
                          </a:ln>
                          <a:solidFill>
                            <a:schemeClr val="bg1"/>
                          </a:solidFill>
                          <a:effectLst/>
                          <a:latin typeface="Comic Sans MS" pitchFamily="66" charset="0"/>
                        </a:rPr>
                        <a:t>10</a:t>
                      </a:r>
                    </a:p>
                  </a:txBody>
                  <a:tcPr marL="68575" marR="68575" marT="34301" marB="34301" anchor="ctr" horzOverflow="overflow"/>
                </a:tc>
                <a:extLst>
                  <a:ext uri="{0D108BD9-81ED-4DB2-BD59-A6C34878D82A}">
                    <a16:rowId xmlns:a16="http://schemas.microsoft.com/office/drawing/2014/main" val="3839395922"/>
                  </a:ext>
                </a:extLst>
              </a:tr>
            </a:tbl>
          </a:graphicData>
        </a:graphic>
      </p:graphicFrame>
      <p:sp>
        <p:nvSpPr>
          <p:cNvPr id="4" name="Marcador de pie de página 3">
            <a:extLst>
              <a:ext uri="{FF2B5EF4-FFF2-40B4-BE49-F238E27FC236}">
                <a16:creationId xmlns:a16="http://schemas.microsoft.com/office/drawing/2014/main" id="{4EA81443-24B2-4ECD-AA3D-026C572D691D}"/>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3854" name="Marcador de número de diapositiva 4">
            <a:extLst>
              <a:ext uri="{FF2B5EF4-FFF2-40B4-BE49-F238E27FC236}">
                <a16:creationId xmlns:a16="http://schemas.microsoft.com/office/drawing/2014/main" id="{84260079-D20D-4822-874D-BEFB1AFEA5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28C7AC-D823-4A27-A281-1013DF38CFB8}" type="slidenum">
              <a:rPr lang="es-ES" altLang="es-ES" sz="1200">
                <a:solidFill>
                  <a:schemeClr val="bg1"/>
                </a:solidFill>
              </a:rPr>
              <a:pPr>
                <a:spcBef>
                  <a:spcPct val="0"/>
                </a:spcBef>
                <a:buFontTx/>
                <a:buNone/>
              </a:pPr>
              <a:t>17</a:t>
            </a:fld>
            <a:endParaRPr lang="es-ES" altLang="es-ES" sz="1200">
              <a:solidFill>
                <a:schemeClr val="bg1"/>
              </a:solidFill>
            </a:endParaRPr>
          </a:p>
        </p:txBody>
      </p:sp>
      <p:pic>
        <p:nvPicPr>
          <p:cNvPr id="33855" name="Picture 12" descr="S.E.N. Nefrología (@SENefrologia) | Twitter">
            <a:extLst>
              <a:ext uri="{FF2B5EF4-FFF2-40B4-BE49-F238E27FC236}">
                <a16:creationId xmlns:a16="http://schemas.microsoft.com/office/drawing/2014/main" id="{B6655EF1-6332-49C8-87F7-1D9AAA673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a:extLst>
              <a:ext uri="{FF2B5EF4-FFF2-40B4-BE49-F238E27FC236}">
                <a16:creationId xmlns:a16="http://schemas.microsoft.com/office/drawing/2014/main" id="{16D5CC17-183B-4DB4-A7FC-A3BEE4EABC1D}"/>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Efectos de los sueros</a:t>
            </a:r>
          </a:p>
        </p:txBody>
      </p:sp>
      <p:pic>
        <p:nvPicPr>
          <p:cNvPr id="35843" name="Picture 2">
            <a:extLst>
              <a:ext uri="{FF2B5EF4-FFF2-40B4-BE49-F238E27FC236}">
                <a16:creationId xmlns:a16="http://schemas.microsoft.com/office/drawing/2014/main" id="{C6E9FEFB-53F0-413E-84BD-205D92753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2263775"/>
            <a:ext cx="4162425"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ie de página 2">
            <a:extLst>
              <a:ext uri="{FF2B5EF4-FFF2-40B4-BE49-F238E27FC236}">
                <a16:creationId xmlns:a16="http://schemas.microsoft.com/office/drawing/2014/main" id="{436CDCB7-75D1-417C-837E-3BFFEBE619FF}"/>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5845" name="Marcador de número de diapositiva 3">
            <a:extLst>
              <a:ext uri="{FF2B5EF4-FFF2-40B4-BE49-F238E27FC236}">
                <a16:creationId xmlns:a16="http://schemas.microsoft.com/office/drawing/2014/main" id="{5E5E4872-4F94-4687-ADF7-279D36C748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BC8405-A6C0-4232-AA49-8C0A6F440D9D}" type="slidenum">
              <a:rPr lang="es-ES" altLang="es-ES">
                <a:solidFill>
                  <a:schemeClr val="bg1"/>
                </a:solidFill>
              </a:rPr>
              <a:pPr/>
              <a:t>18</a:t>
            </a:fld>
            <a:endParaRPr lang="es-ES" altLang="es-ES">
              <a:solidFill>
                <a:schemeClr val="bg1"/>
              </a:solidFill>
            </a:endParaRPr>
          </a:p>
        </p:txBody>
      </p:sp>
      <p:pic>
        <p:nvPicPr>
          <p:cNvPr id="35846" name="Picture 12" descr="S.E.N. Nefrología (@SENefrologia) | Twitter">
            <a:extLst>
              <a:ext uri="{FF2B5EF4-FFF2-40B4-BE49-F238E27FC236}">
                <a16:creationId xmlns:a16="http://schemas.microsoft.com/office/drawing/2014/main" id="{CA9357D5-0F61-462C-A687-840EC3218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2768B15A-A6ED-4442-84B2-3FE51D32D313}"/>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Efectos de los sueros: Salino 0,9%</a:t>
            </a:r>
          </a:p>
        </p:txBody>
      </p:sp>
      <p:pic>
        <p:nvPicPr>
          <p:cNvPr id="37891" name="Picture 2">
            <a:extLst>
              <a:ext uri="{FF2B5EF4-FFF2-40B4-BE49-F238E27FC236}">
                <a16:creationId xmlns:a16="http://schemas.microsoft.com/office/drawing/2014/main" id="{2C9BBA98-5EE0-404B-9945-4CC7484E2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2100263"/>
            <a:ext cx="461168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Marcador de contenido 4" descr="Imagen que contiene tabla, plástico&#10;&#10;Descripción generada automáticamente">
            <a:extLst>
              <a:ext uri="{FF2B5EF4-FFF2-40B4-BE49-F238E27FC236}">
                <a16:creationId xmlns:a16="http://schemas.microsoft.com/office/drawing/2014/main" id="{117EE134-675B-4F19-B3CF-3166B04829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039938"/>
            <a:ext cx="162718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ie de página 2">
            <a:extLst>
              <a:ext uri="{FF2B5EF4-FFF2-40B4-BE49-F238E27FC236}">
                <a16:creationId xmlns:a16="http://schemas.microsoft.com/office/drawing/2014/main" id="{AB43267A-9764-4556-9E0F-9E6C1FF48832}"/>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7894" name="Marcador de número de diapositiva 3">
            <a:extLst>
              <a:ext uri="{FF2B5EF4-FFF2-40B4-BE49-F238E27FC236}">
                <a16:creationId xmlns:a16="http://schemas.microsoft.com/office/drawing/2014/main" id="{9B3DBE73-66E7-4AA9-B9F4-E0DD543E4B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B65423-2BB9-44A9-936F-BA091A53F0C5}" type="slidenum">
              <a:rPr lang="es-ES" altLang="es-ES">
                <a:solidFill>
                  <a:schemeClr val="bg1"/>
                </a:solidFill>
              </a:rPr>
              <a:pPr/>
              <a:t>19</a:t>
            </a:fld>
            <a:endParaRPr lang="es-ES" altLang="es-ES">
              <a:solidFill>
                <a:schemeClr val="bg1"/>
              </a:solidFill>
            </a:endParaRPr>
          </a:p>
        </p:txBody>
      </p:sp>
      <p:pic>
        <p:nvPicPr>
          <p:cNvPr id="37895" name="Picture 12" descr="S.E.N. Nefrología (@SENefrologia) | Twitter">
            <a:extLst>
              <a:ext uri="{FF2B5EF4-FFF2-40B4-BE49-F238E27FC236}">
                <a16:creationId xmlns:a16="http://schemas.microsoft.com/office/drawing/2014/main" id="{C933DCF3-7A3A-4C0C-9B47-F9ACDE650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2700" rIns="0" bIns="0" rtlCol="0">
            <a:spAutoFit/>
          </a:bodyPr>
          <a:lstStyle/>
          <a:p>
            <a:pPr marL="13970" algn="ctr" fontAlgn="auto">
              <a:lnSpc>
                <a:spcPct val="100000"/>
              </a:lnSpc>
              <a:spcBef>
                <a:spcPts val="100"/>
              </a:spcBef>
              <a:spcAft>
                <a:spcPts val="0"/>
              </a:spcAft>
              <a:defRPr/>
            </a:pPr>
            <a:r>
              <a:rPr b="1" spc="-5" dirty="0">
                <a:solidFill>
                  <a:schemeClr val="bg1"/>
                </a:solidFill>
                <a:latin typeface="+mn-lt"/>
              </a:rPr>
              <a:t>INDI</a:t>
            </a:r>
            <a:r>
              <a:rPr b="1" dirty="0">
                <a:solidFill>
                  <a:schemeClr val="bg1"/>
                </a:solidFill>
                <a:latin typeface="+mn-lt"/>
              </a:rPr>
              <a:t>C</a:t>
            </a:r>
            <a:r>
              <a:rPr b="1" spc="-5" dirty="0">
                <a:solidFill>
                  <a:schemeClr val="bg1"/>
                </a:solidFill>
                <a:latin typeface="+mn-lt"/>
              </a:rPr>
              <a:t>E</a:t>
            </a:r>
          </a:p>
        </p:txBody>
      </p:sp>
      <p:sp>
        <p:nvSpPr>
          <p:cNvPr id="4" name="Marcador de contenido 3"/>
          <p:cNvSpPr>
            <a:spLocks noGrp="1"/>
          </p:cNvSpPr>
          <p:nvPr>
            <p:ph idx="1"/>
          </p:nvPr>
        </p:nvSpPr>
        <p:spPr>
          <a:xfrm>
            <a:off x="471200" y="1628800"/>
            <a:ext cx="8229600" cy="2592288"/>
          </a:xfrm>
        </p:spPr>
        <p:txBody>
          <a:bodyPr/>
          <a:lstStyle/>
          <a:p>
            <a:r>
              <a:rPr lang="es-ES" altLang="es-ES" sz="2500" dirty="0">
                <a:solidFill>
                  <a:schemeClr val="bg1"/>
                </a:solidFill>
              </a:rPr>
              <a:t>Balance de líquidos.</a:t>
            </a:r>
          </a:p>
          <a:p>
            <a:r>
              <a:rPr lang="es-ES" altLang="es-ES" sz="2500" dirty="0">
                <a:solidFill>
                  <a:schemeClr val="bg1"/>
                </a:solidFill>
              </a:rPr>
              <a:t>Valoración del paciente</a:t>
            </a:r>
          </a:p>
          <a:p>
            <a:r>
              <a:rPr lang="es-ES" altLang="es-ES" sz="2500" dirty="0">
                <a:solidFill>
                  <a:schemeClr val="bg1"/>
                </a:solidFill>
              </a:rPr>
              <a:t>Introducción a la sueroterapia.</a:t>
            </a:r>
          </a:p>
          <a:p>
            <a:r>
              <a:rPr lang="es-ES" altLang="es-ES" sz="2500" dirty="0">
                <a:solidFill>
                  <a:schemeClr val="bg1"/>
                </a:solidFill>
              </a:rPr>
              <a:t>Guías sobre sueroterapia: mantenimiento y reposición.</a:t>
            </a:r>
          </a:p>
          <a:p>
            <a:endParaRPr lang="es-ES" altLang="es-ES" sz="2500" dirty="0">
              <a:solidFill>
                <a:schemeClr val="bg1"/>
              </a:solidFill>
            </a:endParaRPr>
          </a:p>
          <a:p>
            <a:endParaRPr lang="es-ES" altLang="es-ES" sz="2500" dirty="0">
              <a:solidFill>
                <a:schemeClr val="bg1"/>
              </a:solidFill>
            </a:endParaRPr>
          </a:p>
        </p:txBody>
      </p:sp>
      <p:pic>
        <p:nvPicPr>
          <p:cNvPr id="922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88925"/>
            <a:ext cx="747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n 8" descr="Imagen que contiene Interfaz de usuario gráfica&#10;&#10;Descripción generada automáticamen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22250"/>
            <a:ext cx="16494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36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a:extLst>
              <a:ext uri="{FF2B5EF4-FFF2-40B4-BE49-F238E27FC236}">
                <a16:creationId xmlns:a16="http://schemas.microsoft.com/office/drawing/2014/main" id="{26C469E3-1F00-42AE-BFC5-028652D42E79}"/>
              </a:ext>
            </a:extLst>
          </p:cNvPr>
          <p:cNvSpPr>
            <a:spLocks noGrp="1"/>
          </p:cNvSpPr>
          <p:nvPr>
            <p:ph type="title"/>
          </p:nvPr>
        </p:nvSpPr>
        <p:spPr>
          <a:xfrm>
            <a:off x="473075" y="836613"/>
            <a:ext cx="8364538" cy="661987"/>
          </a:xfrm>
        </p:spPr>
        <p:txBody>
          <a:bodyPr/>
          <a:lstStyle/>
          <a:p>
            <a:r>
              <a:rPr lang="es-ES" altLang="es-ES" sz="3600">
                <a:solidFill>
                  <a:schemeClr val="bg1"/>
                </a:solidFill>
                <a:latin typeface="Arial" panose="020B0604020202020204" pitchFamily="34" charset="0"/>
                <a:cs typeface="Arial" panose="020B0604020202020204" pitchFamily="34" charset="0"/>
              </a:rPr>
              <a:t>Efectos de los sueros: Glucosado al 5%</a:t>
            </a:r>
          </a:p>
        </p:txBody>
      </p:sp>
      <p:pic>
        <p:nvPicPr>
          <p:cNvPr id="39939" name="Imagen 7">
            <a:extLst>
              <a:ext uri="{FF2B5EF4-FFF2-40B4-BE49-F238E27FC236}">
                <a16:creationId xmlns:a16="http://schemas.microsoft.com/office/drawing/2014/main" id="{CE268CBB-9126-4D3F-A61D-321486E9A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085975"/>
            <a:ext cx="1854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a:extLst>
              <a:ext uri="{FF2B5EF4-FFF2-40B4-BE49-F238E27FC236}">
                <a16:creationId xmlns:a16="http://schemas.microsoft.com/office/drawing/2014/main" id="{8CD31F22-2540-45C3-8B60-5952B6020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738" y="2219325"/>
            <a:ext cx="4351337"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ie de página 2">
            <a:extLst>
              <a:ext uri="{FF2B5EF4-FFF2-40B4-BE49-F238E27FC236}">
                <a16:creationId xmlns:a16="http://schemas.microsoft.com/office/drawing/2014/main" id="{3CA8C23E-1791-4263-8268-936EE5A91BD0}"/>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39942" name="Marcador de número de diapositiva 3">
            <a:extLst>
              <a:ext uri="{FF2B5EF4-FFF2-40B4-BE49-F238E27FC236}">
                <a16:creationId xmlns:a16="http://schemas.microsoft.com/office/drawing/2014/main" id="{9491E8FB-17B3-419D-AA31-43D9794F41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5082CB-CFC0-4E8C-A8E1-EA0FB16F84CF}" type="slidenum">
              <a:rPr lang="es-ES" altLang="es-ES">
                <a:solidFill>
                  <a:schemeClr val="bg1"/>
                </a:solidFill>
              </a:rPr>
              <a:pPr/>
              <a:t>20</a:t>
            </a:fld>
            <a:endParaRPr lang="es-ES" altLang="es-ES">
              <a:solidFill>
                <a:schemeClr val="bg1"/>
              </a:solidFill>
            </a:endParaRPr>
          </a:p>
        </p:txBody>
      </p:sp>
      <p:pic>
        <p:nvPicPr>
          <p:cNvPr id="39943" name="Picture 12" descr="S.E.N. Nefrología (@SENefrologia) | Twitter">
            <a:extLst>
              <a:ext uri="{FF2B5EF4-FFF2-40B4-BE49-F238E27FC236}">
                <a16:creationId xmlns:a16="http://schemas.microsoft.com/office/drawing/2014/main" id="{8EE90587-9627-4462-9D3A-1DA8873C5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A5063-3442-4EA2-AFA7-7112EE26B2B8}"/>
              </a:ext>
            </a:extLst>
          </p:cNvPr>
          <p:cNvSpPr>
            <a:spLocks noGrp="1"/>
          </p:cNvSpPr>
          <p:nvPr>
            <p:ph type="title"/>
          </p:nvPr>
        </p:nvSpPr>
        <p:spPr>
          <a:xfrm>
            <a:off x="658813" y="906463"/>
            <a:ext cx="7886700" cy="625475"/>
          </a:xfrm>
        </p:spPr>
        <p:txBody>
          <a:bodyPr>
            <a:normAutofit fontScale="90000"/>
          </a:bodyPr>
          <a:lstStyle/>
          <a:p>
            <a:pPr algn="ctr">
              <a:defRPr/>
            </a:pPr>
            <a:r>
              <a:rPr lang="es-ES" b="0" dirty="0">
                <a:solidFill>
                  <a:schemeClr val="bg1"/>
                </a:solidFill>
                <a:latin typeface="Arial" panose="020B0604020202020204" pitchFamily="34" charset="0"/>
                <a:cs typeface="Arial" panose="020B0604020202020204" pitchFamily="34" charset="0"/>
              </a:rPr>
              <a:t>Guías generales</a:t>
            </a:r>
          </a:p>
        </p:txBody>
      </p:sp>
      <p:sp>
        <p:nvSpPr>
          <p:cNvPr id="41987" name="Marcador de texto 2">
            <a:extLst>
              <a:ext uri="{FF2B5EF4-FFF2-40B4-BE49-F238E27FC236}">
                <a16:creationId xmlns:a16="http://schemas.microsoft.com/office/drawing/2014/main" id="{3A6E3DD4-EB3F-4BA0-903F-D56BC6BB8CBD}"/>
              </a:ext>
            </a:extLst>
          </p:cNvPr>
          <p:cNvSpPr>
            <a:spLocks noGrp="1"/>
          </p:cNvSpPr>
          <p:nvPr>
            <p:ph type="body" idx="1"/>
          </p:nvPr>
        </p:nvSpPr>
        <p:spPr>
          <a:xfrm>
            <a:off x="468313" y="1989138"/>
            <a:ext cx="8567737" cy="1806575"/>
          </a:xfrm>
        </p:spPr>
        <p:txBody>
          <a:bodyPr/>
          <a:lstStyle/>
          <a:p>
            <a:pPr>
              <a:lnSpc>
                <a:spcPct val="170000"/>
              </a:lnSpc>
              <a:buFontTx/>
              <a:buChar char="-"/>
            </a:pPr>
            <a:r>
              <a:rPr lang="es-ES" altLang="es-ES" sz="2800">
                <a:solidFill>
                  <a:schemeClr val="bg1"/>
                </a:solidFill>
                <a:cs typeface="Arial" panose="020B0604020202020204" pitchFamily="34" charset="0"/>
              </a:rPr>
              <a:t> </a:t>
            </a:r>
            <a:r>
              <a:rPr lang="es-ES" altLang="es-ES" sz="3000">
                <a:solidFill>
                  <a:schemeClr val="bg1"/>
                </a:solidFill>
                <a:cs typeface="Arial" panose="020B0604020202020204" pitchFamily="34" charset="0"/>
              </a:rPr>
              <a:t>Tratamiento de mantenimiento (situación normal)</a:t>
            </a:r>
          </a:p>
          <a:p>
            <a:pPr>
              <a:lnSpc>
                <a:spcPct val="170000"/>
              </a:lnSpc>
              <a:buFontTx/>
              <a:buChar char="-"/>
            </a:pPr>
            <a:r>
              <a:rPr lang="es-ES" altLang="es-ES" sz="3000">
                <a:solidFill>
                  <a:schemeClr val="bg1"/>
                </a:solidFill>
                <a:cs typeface="Arial" panose="020B0604020202020204" pitchFamily="34" charset="0"/>
              </a:rPr>
              <a:t> Tratamiento de reposición (situación de déficit).</a:t>
            </a:r>
            <a:endParaRPr lang="es-ES" altLang="es-ES" sz="3000">
              <a:solidFill>
                <a:schemeClr val="bg1"/>
              </a:solidFill>
            </a:endParaRPr>
          </a:p>
        </p:txBody>
      </p:sp>
      <p:sp>
        <p:nvSpPr>
          <p:cNvPr id="5" name="Marcador de pie de página 4">
            <a:extLst>
              <a:ext uri="{FF2B5EF4-FFF2-40B4-BE49-F238E27FC236}">
                <a16:creationId xmlns:a16="http://schemas.microsoft.com/office/drawing/2014/main" id="{C13EE450-5968-4CA9-B738-7C1E5A001872}"/>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41989" name="Marcador de número de diapositiva 5">
            <a:extLst>
              <a:ext uri="{FF2B5EF4-FFF2-40B4-BE49-F238E27FC236}">
                <a16:creationId xmlns:a16="http://schemas.microsoft.com/office/drawing/2014/main" id="{484DFE22-ECA6-4E24-9AD8-E83744864C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21F2AD-5EB5-404E-9256-90855AAAF86D}" type="slidenum">
              <a:rPr lang="es-ES" altLang="es-ES">
                <a:solidFill>
                  <a:schemeClr val="bg1"/>
                </a:solidFill>
              </a:rPr>
              <a:pPr/>
              <a:t>21</a:t>
            </a:fld>
            <a:endParaRPr lang="es-ES" altLang="es-ES">
              <a:solidFill>
                <a:schemeClr val="bg1"/>
              </a:solidFill>
            </a:endParaRPr>
          </a:p>
        </p:txBody>
      </p:sp>
      <p:pic>
        <p:nvPicPr>
          <p:cNvPr id="41990" name="Picture 12" descr="S.E.N. Nefrología (@SENefrologia) | Twitter">
            <a:extLst>
              <a:ext uri="{FF2B5EF4-FFF2-40B4-BE49-F238E27FC236}">
                <a16:creationId xmlns:a16="http://schemas.microsoft.com/office/drawing/2014/main" id="{008FAAD4-C90C-4DAD-B197-C32C114D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12AA7-BE6D-417E-B8C0-4CE364F535CA}"/>
              </a:ext>
            </a:extLst>
          </p:cNvPr>
          <p:cNvSpPr>
            <a:spLocks noGrp="1"/>
          </p:cNvSpPr>
          <p:nvPr>
            <p:ph type="title"/>
          </p:nvPr>
        </p:nvSpPr>
        <p:spPr>
          <a:xfrm>
            <a:off x="628650" y="549275"/>
            <a:ext cx="7886700" cy="623888"/>
          </a:xfrm>
        </p:spPr>
        <p:txBody>
          <a:bodyPr>
            <a:normAutofit fontScale="90000"/>
          </a:bodyPr>
          <a:lstStyle/>
          <a:p>
            <a:pPr algn="ctr">
              <a:defRPr/>
            </a:pPr>
            <a:r>
              <a:rPr lang="es-ES" b="0" dirty="0">
                <a:solidFill>
                  <a:schemeClr val="bg1"/>
                </a:solidFill>
                <a:latin typeface="Arial" panose="020B0604020202020204" pitchFamily="34" charset="0"/>
                <a:cs typeface="Arial" panose="020B0604020202020204" pitchFamily="34" charset="0"/>
              </a:rPr>
              <a:t>Mantenimiento</a:t>
            </a:r>
          </a:p>
        </p:txBody>
      </p:sp>
      <p:sp>
        <p:nvSpPr>
          <p:cNvPr id="44035" name="Marcador de texto 2">
            <a:extLst>
              <a:ext uri="{FF2B5EF4-FFF2-40B4-BE49-F238E27FC236}">
                <a16:creationId xmlns:a16="http://schemas.microsoft.com/office/drawing/2014/main" id="{2E2DC6AD-033D-4EEC-BEEE-69A200238996}"/>
              </a:ext>
            </a:extLst>
          </p:cNvPr>
          <p:cNvSpPr>
            <a:spLocks noGrp="1"/>
          </p:cNvSpPr>
          <p:nvPr>
            <p:ph type="body" idx="1"/>
          </p:nvPr>
        </p:nvSpPr>
        <p:spPr>
          <a:xfrm>
            <a:off x="935038" y="1557338"/>
            <a:ext cx="7273925" cy="4627562"/>
          </a:xfrm>
        </p:spPr>
        <p:txBody>
          <a:bodyPr/>
          <a:lstStyle/>
          <a:p>
            <a:pPr>
              <a:lnSpc>
                <a:spcPct val="120000"/>
              </a:lnSpc>
            </a:pPr>
            <a:r>
              <a:rPr lang="es-ES" altLang="es-ES">
                <a:solidFill>
                  <a:schemeClr val="bg1"/>
                </a:solidFill>
                <a:cs typeface="Arial" panose="020B0604020202020204" pitchFamily="34" charset="0"/>
              </a:rPr>
              <a:t>PACIENTE ESTABLE:</a:t>
            </a:r>
          </a:p>
          <a:p>
            <a:pPr lvl="1">
              <a:lnSpc>
                <a:spcPct val="120000"/>
              </a:lnSpc>
              <a:buFontTx/>
              <a:buChar char="-"/>
            </a:pPr>
            <a:r>
              <a:rPr lang="es-ES" altLang="es-ES" sz="2000">
                <a:solidFill>
                  <a:schemeClr val="bg1"/>
                </a:solidFill>
                <a:cs typeface="Arial" panose="020B0604020202020204" pitchFamily="34" charset="0"/>
              </a:rPr>
              <a:t> Necesidad de agua: 25-30 ml/kg/día de agua.</a:t>
            </a:r>
          </a:p>
          <a:p>
            <a:pPr lvl="1">
              <a:lnSpc>
                <a:spcPct val="120000"/>
              </a:lnSpc>
              <a:buFontTx/>
              <a:buChar char="-"/>
            </a:pPr>
            <a:r>
              <a:rPr lang="es-ES" altLang="es-ES" sz="2000">
                <a:solidFill>
                  <a:schemeClr val="bg1"/>
                </a:solidFill>
                <a:cs typeface="Arial" panose="020B0604020202020204" pitchFamily="34" charset="0"/>
              </a:rPr>
              <a:t> 1 mEq/kg/día de Na, K y Cl.</a:t>
            </a:r>
          </a:p>
          <a:p>
            <a:pPr lvl="1">
              <a:lnSpc>
                <a:spcPct val="120000"/>
              </a:lnSpc>
              <a:buFontTx/>
              <a:buChar char="-"/>
            </a:pPr>
            <a:r>
              <a:rPr lang="es-ES" altLang="es-ES" sz="2000">
                <a:solidFill>
                  <a:schemeClr val="bg1"/>
                </a:solidFill>
                <a:cs typeface="Arial" panose="020B0604020202020204" pitchFamily="34" charset="0"/>
              </a:rPr>
              <a:t> 50-100 gramos de glucosa.</a:t>
            </a:r>
          </a:p>
          <a:p>
            <a:pPr lvl="1">
              <a:lnSpc>
                <a:spcPct val="120000"/>
              </a:lnSpc>
            </a:pPr>
            <a:endParaRPr lang="es-ES" altLang="es-ES" sz="2000">
              <a:solidFill>
                <a:schemeClr val="bg1"/>
              </a:solidFill>
              <a:cs typeface="Arial" panose="020B0604020202020204" pitchFamily="34" charset="0"/>
            </a:endParaRPr>
          </a:p>
          <a:p>
            <a:pPr lvl="1">
              <a:lnSpc>
                <a:spcPct val="120000"/>
              </a:lnSpc>
            </a:pPr>
            <a:r>
              <a:rPr lang="es-ES" altLang="es-ES" sz="2000">
                <a:solidFill>
                  <a:schemeClr val="bg1"/>
                </a:solidFill>
                <a:cs typeface="Arial" panose="020B0604020202020204" pitchFamily="34" charset="0"/>
              </a:rPr>
              <a:t> Pauta inicial:</a:t>
            </a:r>
          </a:p>
          <a:p>
            <a:pPr lvl="1">
              <a:lnSpc>
                <a:spcPct val="120000"/>
              </a:lnSpc>
              <a:buFontTx/>
              <a:buChar char="-"/>
            </a:pPr>
            <a:r>
              <a:rPr lang="es-ES" altLang="es-ES" sz="2000">
                <a:solidFill>
                  <a:schemeClr val="bg1"/>
                </a:solidFill>
                <a:cs typeface="Arial" panose="020B0604020202020204" pitchFamily="34" charset="0"/>
              </a:rPr>
              <a:t> Salino 0,9%; 500</a:t>
            </a:r>
          </a:p>
          <a:p>
            <a:pPr lvl="1">
              <a:lnSpc>
                <a:spcPct val="120000"/>
              </a:lnSpc>
              <a:buFontTx/>
              <a:buChar char="-"/>
            </a:pPr>
            <a:r>
              <a:rPr lang="es-ES" altLang="es-ES" sz="2000">
                <a:solidFill>
                  <a:schemeClr val="bg1"/>
                </a:solidFill>
                <a:cs typeface="Arial" panose="020B0604020202020204" pitchFamily="34" charset="0"/>
              </a:rPr>
              <a:t> Glucosado al 5%: 1000</a:t>
            </a:r>
          </a:p>
          <a:p>
            <a:pPr lvl="1">
              <a:lnSpc>
                <a:spcPct val="120000"/>
              </a:lnSpc>
              <a:buFontTx/>
              <a:buChar char="-"/>
            </a:pPr>
            <a:r>
              <a:rPr lang="es-ES" altLang="es-ES" sz="2000">
                <a:solidFill>
                  <a:schemeClr val="bg1"/>
                </a:solidFill>
                <a:cs typeface="Arial" panose="020B0604020202020204" pitchFamily="34" charset="0"/>
              </a:rPr>
              <a:t> ClK: 40-60 mEq/día.</a:t>
            </a:r>
          </a:p>
          <a:p>
            <a:pPr>
              <a:lnSpc>
                <a:spcPct val="170000"/>
              </a:lnSpc>
            </a:pPr>
            <a:endParaRPr lang="es-ES" altLang="es-ES">
              <a:solidFill>
                <a:schemeClr val="bg1"/>
              </a:solidFill>
            </a:endParaRPr>
          </a:p>
        </p:txBody>
      </p:sp>
      <p:sp>
        <p:nvSpPr>
          <p:cNvPr id="5" name="Marcador de pie de página 4">
            <a:extLst>
              <a:ext uri="{FF2B5EF4-FFF2-40B4-BE49-F238E27FC236}">
                <a16:creationId xmlns:a16="http://schemas.microsoft.com/office/drawing/2014/main" id="{E6EB3F8C-3243-40B7-8392-241B2FB6D2AD}"/>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44037" name="Marcador de número de diapositiva 5">
            <a:extLst>
              <a:ext uri="{FF2B5EF4-FFF2-40B4-BE49-F238E27FC236}">
                <a16:creationId xmlns:a16="http://schemas.microsoft.com/office/drawing/2014/main" id="{A6EFA94C-0BB9-414E-A5DE-C90AB9A551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319D94-75F2-40D7-ABCE-1ED05A0DB5B5}" type="slidenum">
              <a:rPr lang="es-ES" altLang="es-ES">
                <a:solidFill>
                  <a:schemeClr val="bg1"/>
                </a:solidFill>
              </a:rPr>
              <a:pPr/>
              <a:t>22</a:t>
            </a:fld>
            <a:endParaRPr lang="es-ES" altLang="es-ES">
              <a:solidFill>
                <a:schemeClr val="bg1"/>
              </a:solidFill>
            </a:endParaRPr>
          </a:p>
        </p:txBody>
      </p:sp>
      <p:pic>
        <p:nvPicPr>
          <p:cNvPr id="44038" name="Picture 12" descr="S.E.N. Nefrología (@SENefrologia) | Twitter">
            <a:extLst>
              <a:ext uri="{FF2B5EF4-FFF2-40B4-BE49-F238E27FC236}">
                <a16:creationId xmlns:a16="http://schemas.microsoft.com/office/drawing/2014/main" id="{FE0B3A01-0B8C-47D1-84E6-9FBA780C6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43A17-FE40-49F0-B666-5249142D0E06}"/>
              </a:ext>
            </a:extLst>
          </p:cNvPr>
          <p:cNvSpPr>
            <a:spLocks noGrp="1"/>
          </p:cNvSpPr>
          <p:nvPr>
            <p:ph type="title"/>
          </p:nvPr>
        </p:nvSpPr>
        <p:spPr>
          <a:xfrm>
            <a:off x="628650" y="939800"/>
            <a:ext cx="7886700" cy="625475"/>
          </a:xfrm>
        </p:spPr>
        <p:txBody>
          <a:bodyPr>
            <a:normAutofit fontScale="90000"/>
          </a:bodyPr>
          <a:lstStyle/>
          <a:p>
            <a:pPr algn="ctr">
              <a:defRPr/>
            </a:pPr>
            <a:r>
              <a:rPr lang="es-ES" b="0" dirty="0">
                <a:solidFill>
                  <a:schemeClr val="bg1"/>
                </a:solidFill>
                <a:latin typeface="Arial" panose="020B0604020202020204" pitchFamily="34" charset="0"/>
                <a:cs typeface="Arial" panose="020B0604020202020204" pitchFamily="34" charset="0"/>
              </a:rPr>
              <a:t>Mantenimiento</a:t>
            </a:r>
          </a:p>
        </p:txBody>
      </p:sp>
      <p:sp>
        <p:nvSpPr>
          <p:cNvPr id="46083" name="Marcador de texto 2">
            <a:extLst>
              <a:ext uri="{FF2B5EF4-FFF2-40B4-BE49-F238E27FC236}">
                <a16:creationId xmlns:a16="http://schemas.microsoft.com/office/drawing/2014/main" id="{DB3DD36C-282F-4111-A578-54D10A4FBF5A}"/>
              </a:ext>
            </a:extLst>
          </p:cNvPr>
          <p:cNvSpPr>
            <a:spLocks noGrp="1"/>
          </p:cNvSpPr>
          <p:nvPr>
            <p:ph type="body" idx="1"/>
          </p:nvPr>
        </p:nvSpPr>
        <p:spPr>
          <a:xfrm>
            <a:off x="1042988" y="1949450"/>
            <a:ext cx="7275512" cy="3014663"/>
          </a:xfrm>
        </p:spPr>
        <p:txBody>
          <a:bodyPr/>
          <a:lstStyle/>
          <a:p>
            <a:r>
              <a:rPr lang="es-ES" altLang="es-ES" sz="2800">
                <a:solidFill>
                  <a:schemeClr val="bg1"/>
                </a:solidFill>
                <a:cs typeface="Arial" panose="020B0604020202020204" pitchFamily="34" charset="0"/>
              </a:rPr>
              <a:t>MENOS VOLUMEN SI:</a:t>
            </a:r>
          </a:p>
          <a:p>
            <a:pPr lvl="1">
              <a:buFontTx/>
              <a:buChar char="-"/>
            </a:pPr>
            <a:r>
              <a:rPr lang="es-ES" altLang="es-ES" sz="2800">
                <a:solidFill>
                  <a:schemeClr val="bg1"/>
                </a:solidFill>
                <a:cs typeface="Arial" panose="020B0604020202020204" pitchFamily="34" charset="0"/>
              </a:rPr>
              <a:t> Ancianos o pacientes frágiles.</a:t>
            </a:r>
          </a:p>
          <a:p>
            <a:pPr lvl="1">
              <a:buFontTx/>
              <a:buChar char="-"/>
            </a:pPr>
            <a:r>
              <a:rPr lang="es-ES" altLang="es-ES" sz="2800">
                <a:solidFill>
                  <a:schemeClr val="bg1"/>
                </a:solidFill>
                <a:cs typeface="Arial" panose="020B0604020202020204" pitchFamily="34" charset="0"/>
              </a:rPr>
              <a:t> Enfermedad renal crónica.</a:t>
            </a:r>
          </a:p>
          <a:p>
            <a:pPr lvl="1">
              <a:buFontTx/>
              <a:buChar char="-"/>
            </a:pPr>
            <a:r>
              <a:rPr lang="es-ES" altLang="es-ES" sz="2800">
                <a:solidFill>
                  <a:schemeClr val="bg1"/>
                </a:solidFill>
                <a:cs typeface="Arial" panose="020B0604020202020204" pitchFamily="34" charset="0"/>
              </a:rPr>
              <a:t> Insuficiencia cardíaca.</a:t>
            </a:r>
          </a:p>
          <a:p>
            <a:pPr lvl="1">
              <a:buFontTx/>
              <a:buChar char="-"/>
            </a:pPr>
            <a:r>
              <a:rPr lang="es-ES" altLang="es-ES" sz="2800">
                <a:solidFill>
                  <a:schemeClr val="bg1"/>
                </a:solidFill>
                <a:cs typeface="Arial" panose="020B0604020202020204" pitchFamily="34" charset="0"/>
              </a:rPr>
              <a:t> Malnutrición.</a:t>
            </a:r>
          </a:p>
          <a:p>
            <a:endParaRPr lang="es-ES" altLang="es-ES">
              <a:solidFill>
                <a:schemeClr val="tx1"/>
              </a:solidFill>
            </a:endParaRPr>
          </a:p>
        </p:txBody>
      </p:sp>
      <p:sp>
        <p:nvSpPr>
          <p:cNvPr id="5" name="Marcador de pie de página 4">
            <a:extLst>
              <a:ext uri="{FF2B5EF4-FFF2-40B4-BE49-F238E27FC236}">
                <a16:creationId xmlns:a16="http://schemas.microsoft.com/office/drawing/2014/main" id="{D66A679C-0634-4181-8B8D-BB40B4AB7D62}"/>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46085" name="Marcador de número de diapositiva 5">
            <a:extLst>
              <a:ext uri="{FF2B5EF4-FFF2-40B4-BE49-F238E27FC236}">
                <a16:creationId xmlns:a16="http://schemas.microsoft.com/office/drawing/2014/main" id="{708B02F0-D403-46C5-A3FC-38519C3149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6D8C58-B9A2-4B34-84E3-96D293412E04}" type="slidenum">
              <a:rPr lang="es-ES" altLang="es-ES">
                <a:solidFill>
                  <a:schemeClr val="bg1"/>
                </a:solidFill>
              </a:rPr>
              <a:pPr/>
              <a:t>23</a:t>
            </a:fld>
            <a:endParaRPr lang="es-ES" altLang="es-ES">
              <a:solidFill>
                <a:schemeClr val="bg1"/>
              </a:solidFill>
            </a:endParaRPr>
          </a:p>
        </p:txBody>
      </p:sp>
      <p:pic>
        <p:nvPicPr>
          <p:cNvPr id="46086" name="Picture 12" descr="S.E.N. Nefrología (@SENefrologia) | Twitter">
            <a:extLst>
              <a:ext uri="{FF2B5EF4-FFF2-40B4-BE49-F238E27FC236}">
                <a16:creationId xmlns:a16="http://schemas.microsoft.com/office/drawing/2014/main" id="{48795CAE-2AD8-47D8-B187-56DD1DAEA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5877E-1B25-4592-9DAA-0EDB031A4602}"/>
              </a:ext>
            </a:extLst>
          </p:cNvPr>
          <p:cNvSpPr>
            <a:spLocks noGrp="1"/>
          </p:cNvSpPr>
          <p:nvPr>
            <p:ph type="title"/>
          </p:nvPr>
        </p:nvSpPr>
        <p:spPr>
          <a:xfrm>
            <a:off x="628650" y="630238"/>
            <a:ext cx="7886700" cy="625475"/>
          </a:xfrm>
        </p:spPr>
        <p:txBody>
          <a:bodyPr>
            <a:normAutofit fontScale="90000"/>
          </a:bodyPr>
          <a:lstStyle/>
          <a:p>
            <a:pPr algn="ctr">
              <a:defRPr/>
            </a:pPr>
            <a:r>
              <a:rPr lang="es-ES" b="0" dirty="0">
                <a:solidFill>
                  <a:schemeClr val="bg1"/>
                </a:solidFill>
                <a:latin typeface="Arial" panose="020B0604020202020204" pitchFamily="34" charset="0"/>
                <a:cs typeface="Arial" panose="020B0604020202020204" pitchFamily="34" charset="0"/>
              </a:rPr>
              <a:t>Reposición</a:t>
            </a:r>
          </a:p>
        </p:txBody>
      </p:sp>
      <p:sp>
        <p:nvSpPr>
          <p:cNvPr id="3" name="Marcador de texto 2">
            <a:extLst>
              <a:ext uri="{FF2B5EF4-FFF2-40B4-BE49-F238E27FC236}">
                <a16:creationId xmlns:a16="http://schemas.microsoft.com/office/drawing/2014/main" id="{17494AE3-A35C-4201-BDA0-4AAD295E672D}"/>
              </a:ext>
            </a:extLst>
          </p:cNvPr>
          <p:cNvSpPr>
            <a:spLocks noGrp="1"/>
          </p:cNvSpPr>
          <p:nvPr>
            <p:ph type="body" idx="1"/>
          </p:nvPr>
        </p:nvSpPr>
        <p:spPr>
          <a:xfrm>
            <a:off x="468313" y="1773238"/>
            <a:ext cx="8389937" cy="2968625"/>
          </a:xfrm>
        </p:spPr>
        <p:txBody>
          <a:bodyPr>
            <a:noAutofit/>
          </a:bodyPr>
          <a:lstStyle/>
          <a:p>
            <a:pPr>
              <a:defRPr/>
            </a:pPr>
            <a:r>
              <a:rPr lang="es-ES" altLang="es-ES" sz="2800" dirty="0">
                <a:solidFill>
                  <a:schemeClr val="bg1"/>
                </a:solidFill>
                <a:cs typeface="Arial" panose="020B0604020202020204" pitchFamily="34" charset="0"/>
              </a:rPr>
              <a:t>Son útiles:</a:t>
            </a:r>
          </a:p>
          <a:p>
            <a:pPr marL="342900" indent="-342900">
              <a:buFontTx/>
              <a:buChar char="-"/>
              <a:defRPr/>
            </a:pPr>
            <a:r>
              <a:rPr lang="es-ES" altLang="es-ES" sz="2800" dirty="0">
                <a:solidFill>
                  <a:schemeClr val="bg1"/>
                </a:solidFill>
                <a:cs typeface="Arial" panose="020B0604020202020204" pitchFamily="34" charset="0"/>
              </a:rPr>
              <a:t>Peso inicial. </a:t>
            </a:r>
          </a:p>
          <a:p>
            <a:pPr marL="342900" indent="-342900">
              <a:buFontTx/>
              <a:buChar char="-"/>
              <a:defRPr/>
            </a:pPr>
            <a:r>
              <a:rPr lang="es-ES" altLang="es-ES" sz="2800" dirty="0">
                <a:solidFill>
                  <a:schemeClr val="bg1"/>
                </a:solidFill>
                <a:cs typeface="Arial" panose="020B0604020202020204" pitchFamily="34" charset="0"/>
              </a:rPr>
              <a:t>Signos de </a:t>
            </a:r>
            <a:r>
              <a:rPr lang="es-ES" altLang="es-ES" sz="2800" dirty="0" err="1">
                <a:solidFill>
                  <a:schemeClr val="bg1"/>
                </a:solidFill>
                <a:cs typeface="Arial" panose="020B0604020202020204" pitchFamily="34" charset="0"/>
              </a:rPr>
              <a:t>deplección</a:t>
            </a:r>
            <a:r>
              <a:rPr lang="es-ES" altLang="es-ES" sz="2800" dirty="0">
                <a:solidFill>
                  <a:schemeClr val="bg1"/>
                </a:solidFill>
                <a:cs typeface="Arial" panose="020B0604020202020204" pitchFamily="34" charset="0"/>
              </a:rPr>
              <a:t> (TA, presión venosa, diuresis, …).</a:t>
            </a:r>
          </a:p>
          <a:p>
            <a:pPr marL="342900" indent="-342900">
              <a:buFontTx/>
              <a:buChar char="-"/>
              <a:defRPr/>
            </a:pPr>
            <a:r>
              <a:rPr lang="es-ES" altLang="es-ES" sz="2800" dirty="0">
                <a:solidFill>
                  <a:schemeClr val="bg1"/>
                </a:solidFill>
                <a:cs typeface="Arial" panose="020B0604020202020204" pitchFamily="34" charset="0"/>
              </a:rPr>
              <a:t>Composición de posibles pérdidas.</a:t>
            </a:r>
          </a:p>
          <a:p>
            <a:pPr marL="342900" indent="-342900">
              <a:buFontTx/>
              <a:buChar char="-"/>
              <a:defRPr/>
            </a:pPr>
            <a:r>
              <a:rPr lang="es-ES" altLang="es-ES" sz="2800" dirty="0">
                <a:solidFill>
                  <a:schemeClr val="bg1"/>
                </a:solidFill>
                <a:cs typeface="Arial" panose="020B0604020202020204" pitchFamily="34" charset="0"/>
              </a:rPr>
              <a:t>Determinación de iones en orina (</a:t>
            </a:r>
            <a:r>
              <a:rPr lang="es-ES" altLang="es-ES" sz="2800" dirty="0" err="1">
                <a:solidFill>
                  <a:schemeClr val="bg1"/>
                </a:solidFill>
                <a:cs typeface="Arial" panose="020B0604020202020204" pitchFamily="34" charset="0"/>
              </a:rPr>
              <a:t>Na</a:t>
            </a:r>
            <a:r>
              <a:rPr lang="es-ES" altLang="es-ES" sz="2800" dirty="0">
                <a:solidFill>
                  <a:schemeClr val="bg1"/>
                </a:solidFill>
                <a:cs typeface="Arial" panose="020B0604020202020204" pitchFamily="34" charset="0"/>
              </a:rPr>
              <a:t>, K)</a:t>
            </a:r>
            <a:endParaRPr lang="es-ES" sz="2800" dirty="0">
              <a:solidFill>
                <a:schemeClr val="tx1"/>
              </a:solidFill>
              <a:cs typeface="Arial" panose="020B0604020202020204" pitchFamily="34" charset="0"/>
            </a:endParaRPr>
          </a:p>
        </p:txBody>
      </p:sp>
      <p:sp>
        <p:nvSpPr>
          <p:cNvPr id="5" name="Marcador de pie de página 4">
            <a:extLst>
              <a:ext uri="{FF2B5EF4-FFF2-40B4-BE49-F238E27FC236}">
                <a16:creationId xmlns:a16="http://schemas.microsoft.com/office/drawing/2014/main" id="{9E1D7526-C4CF-4839-B7B3-0221457EAC7C}"/>
              </a:ext>
            </a:extLst>
          </p:cNvPr>
          <p:cNvSpPr>
            <a:spLocks noGrp="1"/>
          </p:cNvSpPr>
          <p:nvPr>
            <p:ph type="ftr" sz="quarter" idx="11"/>
          </p:nvPr>
        </p:nvSpPr>
        <p:spPr/>
        <p:txBody>
          <a:bodyPr/>
          <a:lstStyle/>
          <a:p>
            <a:pPr>
              <a:defRPr/>
            </a:pPr>
            <a:r>
              <a:rPr lang="es-ES" dirty="0">
                <a:solidFill>
                  <a:schemeClr val="bg1"/>
                </a:solidFill>
              </a:rPr>
              <a:t>Grupo Universidad de la S.E.N.</a:t>
            </a:r>
          </a:p>
        </p:txBody>
      </p:sp>
      <p:sp>
        <p:nvSpPr>
          <p:cNvPr id="48133" name="Marcador de número de diapositiva 5">
            <a:extLst>
              <a:ext uri="{FF2B5EF4-FFF2-40B4-BE49-F238E27FC236}">
                <a16:creationId xmlns:a16="http://schemas.microsoft.com/office/drawing/2014/main" id="{0559B1C1-93EF-4339-AE6B-8AE8FA806C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52BF99-FF8B-4CB0-85F1-9B8812AADE62}" type="slidenum">
              <a:rPr lang="es-ES" altLang="es-ES">
                <a:solidFill>
                  <a:schemeClr val="bg1"/>
                </a:solidFill>
              </a:rPr>
              <a:pPr/>
              <a:t>24</a:t>
            </a:fld>
            <a:endParaRPr lang="es-ES" altLang="es-ES">
              <a:solidFill>
                <a:schemeClr val="bg1"/>
              </a:solidFill>
            </a:endParaRPr>
          </a:p>
        </p:txBody>
      </p:sp>
      <p:pic>
        <p:nvPicPr>
          <p:cNvPr id="48134" name="Picture 12" descr="S.E.N. Nefrología (@SENefrologia) | Twitter">
            <a:extLst>
              <a:ext uri="{FF2B5EF4-FFF2-40B4-BE49-F238E27FC236}">
                <a16:creationId xmlns:a16="http://schemas.microsoft.com/office/drawing/2014/main" id="{0607EA5E-79F9-4710-9580-3BA0D360C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a:extLst>
              <a:ext uri="{FF2B5EF4-FFF2-40B4-BE49-F238E27FC236}">
                <a16:creationId xmlns:a16="http://schemas.microsoft.com/office/drawing/2014/main" id="{3ADF3C1A-9871-4AF0-9DA4-DB3C10289CFF}"/>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Composición líquidos corporales (mEq/L)</a:t>
            </a:r>
          </a:p>
        </p:txBody>
      </p:sp>
      <p:graphicFrame>
        <p:nvGraphicFramePr>
          <p:cNvPr id="2" name="Marcador de contenido 1">
            <a:extLst>
              <a:ext uri="{FF2B5EF4-FFF2-40B4-BE49-F238E27FC236}">
                <a16:creationId xmlns:a16="http://schemas.microsoft.com/office/drawing/2014/main" id="{117FD834-101E-4DC5-A222-4AF96DD83AA3}"/>
              </a:ext>
            </a:extLst>
          </p:cNvPr>
          <p:cNvGraphicFramePr>
            <a:graphicFrameLocks noGrp="1"/>
          </p:cNvGraphicFramePr>
          <p:nvPr>
            <p:ph idx="1"/>
          </p:nvPr>
        </p:nvGraphicFramePr>
        <p:xfrm>
          <a:off x="395288" y="1522413"/>
          <a:ext cx="8291511" cy="3275013"/>
        </p:xfrm>
        <a:graphic>
          <a:graphicData uri="http://schemas.openxmlformats.org/drawingml/2006/table">
            <a:tbl>
              <a:tblPr firstRow="1" bandRow="1">
                <a:tableStyleId>{5C22544A-7EE6-4342-B048-85BDC9FD1C3A}</a:tableStyleId>
              </a:tblPr>
              <a:tblGrid>
                <a:gridCol w="1658302">
                  <a:extLst>
                    <a:ext uri="{9D8B030D-6E8A-4147-A177-3AD203B41FA5}">
                      <a16:colId xmlns:a16="http://schemas.microsoft.com/office/drawing/2014/main" val="4270931945"/>
                    </a:ext>
                  </a:extLst>
                </a:gridCol>
                <a:gridCol w="1461586">
                  <a:extLst>
                    <a:ext uri="{9D8B030D-6E8A-4147-A177-3AD203B41FA5}">
                      <a16:colId xmlns:a16="http://schemas.microsoft.com/office/drawing/2014/main" val="3128992570"/>
                    </a:ext>
                  </a:extLst>
                </a:gridCol>
                <a:gridCol w="1855019">
                  <a:extLst>
                    <a:ext uri="{9D8B030D-6E8A-4147-A177-3AD203B41FA5}">
                      <a16:colId xmlns:a16="http://schemas.microsoft.com/office/drawing/2014/main" val="3196280745"/>
                    </a:ext>
                  </a:extLst>
                </a:gridCol>
                <a:gridCol w="1658302">
                  <a:extLst>
                    <a:ext uri="{9D8B030D-6E8A-4147-A177-3AD203B41FA5}">
                      <a16:colId xmlns:a16="http://schemas.microsoft.com/office/drawing/2014/main" val="3797196257"/>
                    </a:ext>
                  </a:extLst>
                </a:gridCol>
                <a:gridCol w="1658302">
                  <a:extLst>
                    <a:ext uri="{9D8B030D-6E8A-4147-A177-3AD203B41FA5}">
                      <a16:colId xmlns:a16="http://schemas.microsoft.com/office/drawing/2014/main" val="2236500615"/>
                    </a:ext>
                  </a:extLst>
                </a:gridCol>
              </a:tblGrid>
              <a:tr h="42153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s-ES" sz="2000" b="0"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Na</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Cl</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K</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CO3H</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extLst>
                  <a:ext uri="{0D108BD9-81ED-4DB2-BD59-A6C34878D82A}">
                    <a16:rowId xmlns:a16="http://schemas.microsoft.com/office/drawing/2014/main" val="377649429"/>
                  </a:ext>
                </a:extLst>
              </a:tr>
              <a:tr h="42153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SUDOR</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45</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60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5</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0</a:t>
                      </a:r>
                    </a:p>
                  </a:txBody>
                  <a:tcPr marL="91444" marR="91444" marT="45717" marB="45717" anchor="ctr" horzOverflow="overflow">
                    <a:solidFill>
                      <a:schemeClr val="accent1">
                        <a:lumMod val="20000"/>
                        <a:lumOff val="80000"/>
                      </a:schemeClr>
                    </a:solidFill>
                  </a:tcPr>
                </a:tc>
                <a:extLst>
                  <a:ext uri="{0D108BD9-81ED-4DB2-BD59-A6C34878D82A}">
                    <a16:rowId xmlns:a16="http://schemas.microsoft.com/office/drawing/2014/main" val="103951742"/>
                  </a:ext>
                </a:extLst>
              </a:tr>
              <a:tr h="74580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JUGO GÁSTRICO</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60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85</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9</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0</a:t>
                      </a:r>
                    </a:p>
                  </a:txBody>
                  <a:tcPr marL="91444" marR="91444" marT="45717" marB="45717" anchor="ctr" horzOverflow="overflow">
                    <a:solidFill>
                      <a:schemeClr val="accent1">
                        <a:lumMod val="20000"/>
                        <a:lumOff val="80000"/>
                      </a:schemeClr>
                    </a:solidFill>
                  </a:tcPr>
                </a:tc>
                <a:extLst>
                  <a:ext uri="{0D108BD9-81ED-4DB2-BD59-A6C34878D82A}">
                    <a16:rowId xmlns:a16="http://schemas.microsoft.com/office/drawing/2014/main" val="1563747056"/>
                  </a:ext>
                </a:extLst>
              </a:tr>
              <a:tr h="42153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BILIS</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150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80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5</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45</a:t>
                      </a:r>
                    </a:p>
                  </a:txBody>
                  <a:tcPr marL="91444" marR="91444" marT="45717" marB="45717" anchor="ctr" horzOverflow="overflow">
                    <a:solidFill>
                      <a:schemeClr val="accent1">
                        <a:lumMod val="20000"/>
                        <a:lumOff val="80000"/>
                      </a:schemeClr>
                    </a:solidFill>
                  </a:tcPr>
                </a:tc>
                <a:extLst>
                  <a:ext uri="{0D108BD9-81ED-4DB2-BD59-A6C34878D82A}">
                    <a16:rowId xmlns:a16="http://schemas.microsoft.com/office/drawing/2014/main" val="352094784"/>
                  </a:ext>
                </a:extLst>
              </a:tr>
              <a:tr h="42153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PANCREAS</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140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80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5</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90</a:t>
                      </a:r>
                    </a:p>
                  </a:txBody>
                  <a:tcPr marL="91444" marR="91444" marT="45717" marB="45717" anchor="ctr" horzOverflow="overflow">
                    <a:solidFill>
                      <a:schemeClr val="accent1">
                        <a:lumMod val="20000"/>
                        <a:lumOff val="80000"/>
                      </a:schemeClr>
                    </a:solidFill>
                  </a:tcPr>
                </a:tc>
                <a:extLst>
                  <a:ext uri="{0D108BD9-81ED-4DB2-BD59-A6C34878D82A}">
                    <a16:rowId xmlns:a16="http://schemas.microsoft.com/office/drawing/2014/main" val="3999778615"/>
                  </a:ext>
                </a:extLst>
              </a:tr>
              <a:tr h="42153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_tradnl" sz="2000" b="1" i="0" u="none" strike="noStrike" cap="none" normalizeH="0" baseline="0" dirty="0">
                          <a:ln>
                            <a:noFill/>
                          </a:ln>
                          <a:solidFill>
                            <a:schemeClr val="bg1"/>
                          </a:solidFill>
                          <a:effectLst/>
                          <a:latin typeface="Comic Sans MS" pitchFamily="66" charset="0"/>
                        </a:rPr>
                        <a:t>ILEON</a:t>
                      </a:r>
                      <a:endParaRPr kumimoji="0" lang="es-ES" sz="2000" b="1" i="0" u="none" strike="noStrike" cap="none" normalizeH="0" baseline="0" dirty="0">
                        <a:ln>
                          <a:noFill/>
                        </a:ln>
                        <a:solidFill>
                          <a:schemeClr val="bg1"/>
                        </a:solidFill>
                        <a:effectLst/>
                        <a:latin typeface="Comic Sans MS" pitchFamily="66" charset="0"/>
                      </a:endParaRP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130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115</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10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30</a:t>
                      </a:r>
                    </a:p>
                  </a:txBody>
                  <a:tcPr marL="91444" marR="91444" marT="45717" marB="45717" anchor="ctr" horzOverflow="overflow">
                    <a:solidFill>
                      <a:schemeClr val="accent1">
                        <a:lumMod val="20000"/>
                        <a:lumOff val="80000"/>
                      </a:schemeClr>
                    </a:solidFill>
                  </a:tcPr>
                </a:tc>
                <a:extLst>
                  <a:ext uri="{0D108BD9-81ED-4DB2-BD59-A6C34878D82A}">
                    <a16:rowId xmlns:a16="http://schemas.microsoft.com/office/drawing/2014/main" val="2111320287"/>
                  </a:ext>
                </a:extLst>
              </a:tr>
              <a:tr h="42153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s-ES" sz="2000" b="1" i="0" u="none" strike="noStrike" cap="none" normalizeH="0" baseline="0" dirty="0">
                          <a:ln>
                            <a:noFill/>
                          </a:ln>
                          <a:solidFill>
                            <a:schemeClr val="bg1"/>
                          </a:solidFill>
                          <a:effectLst/>
                          <a:latin typeface="Comic Sans MS" pitchFamily="66" charset="0"/>
                        </a:rPr>
                        <a:t>CIEGO</a:t>
                      </a:r>
                    </a:p>
                  </a:txBody>
                  <a:tcPr marL="91444" marR="91444" marT="45717" marB="45717" anchor="ctr" horzOverflow="overflow">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80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50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20</a:t>
                      </a:r>
                    </a:p>
                  </a:txBody>
                  <a:tcPr marL="91444" marR="91444" marT="45717" marB="45717" anchor="ctr" horzOverflow="overflow">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s-ES" sz="2000" b="0" i="0" u="none" strike="noStrike" cap="none" normalizeH="0" baseline="0" dirty="0">
                          <a:ln>
                            <a:noFill/>
                          </a:ln>
                          <a:solidFill>
                            <a:schemeClr val="bg1"/>
                          </a:solidFill>
                          <a:effectLst/>
                          <a:latin typeface="Comic Sans MS" pitchFamily="66" charset="0"/>
                        </a:rPr>
                        <a:t>22</a:t>
                      </a:r>
                    </a:p>
                  </a:txBody>
                  <a:tcPr marL="91444" marR="91444" marT="45717" marB="45717" anchor="ctr" horzOverflow="overflow">
                    <a:solidFill>
                      <a:schemeClr val="accent1">
                        <a:lumMod val="20000"/>
                        <a:lumOff val="80000"/>
                      </a:schemeClr>
                    </a:solidFill>
                  </a:tcPr>
                </a:tc>
                <a:extLst>
                  <a:ext uri="{0D108BD9-81ED-4DB2-BD59-A6C34878D82A}">
                    <a16:rowId xmlns:a16="http://schemas.microsoft.com/office/drawing/2014/main" val="249855237"/>
                  </a:ext>
                </a:extLst>
              </a:tr>
            </a:tbl>
          </a:graphicData>
        </a:graphic>
      </p:graphicFrame>
      <p:sp>
        <p:nvSpPr>
          <p:cNvPr id="4" name="Marcador de pie de página 3">
            <a:extLst>
              <a:ext uri="{FF2B5EF4-FFF2-40B4-BE49-F238E27FC236}">
                <a16:creationId xmlns:a16="http://schemas.microsoft.com/office/drawing/2014/main" id="{6BF5C2AC-F49F-4064-9D59-0D7028B65848}"/>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50230" name="Marcador de número de diapositiva 4">
            <a:extLst>
              <a:ext uri="{FF2B5EF4-FFF2-40B4-BE49-F238E27FC236}">
                <a16:creationId xmlns:a16="http://schemas.microsoft.com/office/drawing/2014/main" id="{0201A906-CBA7-407F-BE8E-2C9F6C0E97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7C9483-CC4F-4DC7-9671-EC48E0574E2A}" type="slidenum">
              <a:rPr lang="es-ES" altLang="es-ES" sz="1200">
                <a:solidFill>
                  <a:schemeClr val="bg1"/>
                </a:solidFill>
              </a:rPr>
              <a:pPr>
                <a:spcBef>
                  <a:spcPct val="0"/>
                </a:spcBef>
                <a:buFontTx/>
                <a:buNone/>
              </a:pPr>
              <a:t>25</a:t>
            </a:fld>
            <a:endParaRPr lang="es-ES" altLang="es-ES" sz="1200">
              <a:solidFill>
                <a:schemeClr val="bg1"/>
              </a:solidFill>
            </a:endParaRPr>
          </a:p>
        </p:txBody>
      </p:sp>
      <p:pic>
        <p:nvPicPr>
          <p:cNvPr id="50231" name="Picture 12" descr="S.E.N. Nefrología (@SENefrologia) | Twitter">
            <a:extLst>
              <a:ext uri="{FF2B5EF4-FFF2-40B4-BE49-F238E27FC236}">
                <a16:creationId xmlns:a16="http://schemas.microsoft.com/office/drawing/2014/main" id="{1E941964-095D-4152-8351-1752D687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6988"/>
            <a:ext cx="681037" cy="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a:extLst>
              <a:ext uri="{FF2B5EF4-FFF2-40B4-BE49-F238E27FC236}">
                <a16:creationId xmlns:a16="http://schemas.microsoft.com/office/drawing/2014/main" id="{F7970F51-1CE6-47AD-B2EC-B7AD4D624734}"/>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CONTROLES ANALÍTICOS</a:t>
            </a:r>
          </a:p>
        </p:txBody>
      </p:sp>
      <p:sp>
        <p:nvSpPr>
          <p:cNvPr id="44035" name="Marcador de contenido 2">
            <a:extLst>
              <a:ext uri="{FF2B5EF4-FFF2-40B4-BE49-F238E27FC236}">
                <a16:creationId xmlns:a16="http://schemas.microsoft.com/office/drawing/2014/main" id="{0440E097-BE28-4E99-92D3-6B4C6467D11F}"/>
              </a:ext>
            </a:extLst>
          </p:cNvPr>
          <p:cNvSpPr>
            <a:spLocks noGrp="1"/>
          </p:cNvSpPr>
          <p:nvPr>
            <p:ph idx="1"/>
          </p:nvPr>
        </p:nvSpPr>
        <p:spPr>
          <a:xfrm>
            <a:off x="395288" y="1268413"/>
            <a:ext cx="8229600" cy="4525962"/>
          </a:xfrm>
        </p:spPr>
        <p:txBody>
          <a:bodyPr/>
          <a:lstStyle/>
          <a:p>
            <a:pPr marL="0" indent="0">
              <a:lnSpc>
                <a:spcPct val="140000"/>
              </a:lnSpc>
              <a:buFont typeface="Arial" panose="020B0604020202020204" pitchFamily="34" charset="0"/>
              <a:buNone/>
              <a:defRPr/>
            </a:pPr>
            <a:r>
              <a:rPr lang="es-ES_tradnl" altLang="es-ES" sz="2800" dirty="0">
                <a:solidFill>
                  <a:schemeClr val="bg1"/>
                </a:solidFill>
              </a:rPr>
              <a:t>Se aconsejan:</a:t>
            </a:r>
          </a:p>
          <a:p>
            <a:pPr>
              <a:lnSpc>
                <a:spcPct val="140000"/>
              </a:lnSpc>
              <a:defRPr/>
            </a:pPr>
            <a:r>
              <a:rPr lang="es-ES_tradnl" altLang="es-ES" sz="2800" dirty="0">
                <a:solidFill>
                  <a:schemeClr val="bg1"/>
                </a:solidFill>
              </a:rPr>
              <a:t>Hemograma.</a:t>
            </a:r>
          </a:p>
          <a:p>
            <a:pPr>
              <a:lnSpc>
                <a:spcPct val="140000"/>
              </a:lnSpc>
              <a:defRPr/>
            </a:pPr>
            <a:r>
              <a:rPr lang="es-ES_tradnl" altLang="es-ES" sz="2800" dirty="0">
                <a:solidFill>
                  <a:schemeClr val="bg1"/>
                </a:solidFill>
              </a:rPr>
              <a:t>Creatinina, urea, albúmina e iones.</a:t>
            </a:r>
          </a:p>
          <a:p>
            <a:pPr>
              <a:lnSpc>
                <a:spcPct val="140000"/>
              </a:lnSpc>
              <a:defRPr/>
            </a:pPr>
            <a:r>
              <a:rPr lang="es-ES_tradnl" altLang="es-ES" sz="2800" dirty="0">
                <a:solidFill>
                  <a:schemeClr val="bg1"/>
                </a:solidFill>
              </a:rPr>
              <a:t>Iones en orina (</a:t>
            </a:r>
            <a:r>
              <a:rPr lang="es-ES_tradnl" altLang="es-ES" sz="2800" dirty="0" err="1">
                <a:solidFill>
                  <a:schemeClr val="bg1"/>
                </a:solidFill>
              </a:rPr>
              <a:t>Na</a:t>
            </a:r>
            <a:r>
              <a:rPr lang="es-ES_tradnl" altLang="es-ES" sz="2800" dirty="0">
                <a:solidFill>
                  <a:schemeClr val="bg1"/>
                </a:solidFill>
              </a:rPr>
              <a:t>, K, Crea, Urea).</a:t>
            </a:r>
          </a:p>
          <a:p>
            <a:pPr>
              <a:lnSpc>
                <a:spcPct val="140000"/>
              </a:lnSpc>
              <a:defRPr/>
            </a:pPr>
            <a:r>
              <a:rPr lang="es-ES_tradnl" altLang="es-ES" sz="2800" dirty="0">
                <a:solidFill>
                  <a:schemeClr val="bg1"/>
                </a:solidFill>
              </a:rPr>
              <a:t>Gasometría venosa.</a:t>
            </a:r>
          </a:p>
          <a:p>
            <a:pPr>
              <a:defRPr/>
            </a:pPr>
            <a:endParaRPr lang="es-ES" altLang="es-ES" sz="2800" dirty="0">
              <a:solidFill>
                <a:schemeClr val="bg1"/>
              </a:solidFill>
            </a:endParaRPr>
          </a:p>
        </p:txBody>
      </p:sp>
      <p:sp>
        <p:nvSpPr>
          <p:cNvPr id="4" name="Marcador de pie de página 3">
            <a:extLst>
              <a:ext uri="{FF2B5EF4-FFF2-40B4-BE49-F238E27FC236}">
                <a16:creationId xmlns:a16="http://schemas.microsoft.com/office/drawing/2014/main" id="{D8DA8DAD-F87C-4AB3-846E-9BCBE6FE0565}"/>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52229" name="Marcador de número de diapositiva 4">
            <a:extLst>
              <a:ext uri="{FF2B5EF4-FFF2-40B4-BE49-F238E27FC236}">
                <a16:creationId xmlns:a16="http://schemas.microsoft.com/office/drawing/2014/main" id="{E8064088-5891-4F06-9399-8A3559CB43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DB7ADD-D1EF-415D-8A2E-7CBC183B999E}" type="slidenum">
              <a:rPr lang="es-ES" altLang="es-ES" sz="1200">
                <a:solidFill>
                  <a:schemeClr val="bg1"/>
                </a:solidFill>
              </a:rPr>
              <a:pPr>
                <a:spcBef>
                  <a:spcPct val="0"/>
                </a:spcBef>
                <a:buFontTx/>
                <a:buNone/>
              </a:pPr>
              <a:t>26</a:t>
            </a:fld>
            <a:endParaRPr lang="es-ES" altLang="es-ES" sz="1200">
              <a:solidFill>
                <a:schemeClr val="bg1"/>
              </a:solidFill>
            </a:endParaRPr>
          </a:p>
        </p:txBody>
      </p:sp>
      <p:pic>
        <p:nvPicPr>
          <p:cNvPr id="52230" name="Picture 12" descr="S.E.N. Nefrología (@SENefrologia) | Twitter">
            <a:extLst>
              <a:ext uri="{FF2B5EF4-FFF2-40B4-BE49-F238E27FC236}">
                <a16:creationId xmlns:a16="http://schemas.microsoft.com/office/drawing/2014/main" id="{911269E6-BD28-48A1-A8D4-6802DBBD9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a:extLst>
              <a:ext uri="{FF2B5EF4-FFF2-40B4-BE49-F238E27FC236}">
                <a16:creationId xmlns:a16="http://schemas.microsoft.com/office/drawing/2014/main" id="{7BE86735-FDA2-4203-B975-FD1B2FB800EE}"/>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BIBLIOGRAFÍA</a:t>
            </a:r>
          </a:p>
        </p:txBody>
      </p:sp>
      <p:sp>
        <p:nvSpPr>
          <p:cNvPr id="54275" name="Marcador de contenido 2">
            <a:extLst>
              <a:ext uri="{FF2B5EF4-FFF2-40B4-BE49-F238E27FC236}">
                <a16:creationId xmlns:a16="http://schemas.microsoft.com/office/drawing/2014/main" id="{DE5D79D3-6B1E-4CD4-9A78-13EA0890CB60}"/>
              </a:ext>
            </a:extLst>
          </p:cNvPr>
          <p:cNvSpPr>
            <a:spLocks noGrp="1"/>
          </p:cNvSpPr>
          <p:nvPr>
            <p:ph idx="1"/>
          </p:nvPr>
        </p:nvSpPr>
        <p:spPr>
          <a:xfrm>
            <a:off x="395288" y="1268413"/>
            <a:ext cx="8229600" cy="4525962"/>
          </a:xfrm>
        </p:spPr>
        <p:txBody>
          <a:bodyPr/>
          <a:lstStyle/>
          <a:p>
            <a:pPr>
              <a:buFont typeface="Arial" panose="020B0604020202020204" pitchFamily="34" charset="0"/>
              <a:buAutoNum type="arabicPeriod"/>
            </a:pPr>
            <a:r>
              <a:rPr lang="es-ES" altLang="es-ES" sz="2400">
                <a:solidFill>
                  <a:schemeClr val="bg1"/>
                </a:solidFill>
              </a:rPr>
              <a:t>Clinical Guideline. Intravenous fluid therapy. Intravenous fluid therapy in adults in hospital. National Clinical Guideline Centre. National Institute for Health and Care Excellence. London. 2013.</a:t>
            </a:r>
          </a:p>
          <a:p>
            <a:pPr>
              <a:buFont typeface="Arial" panose="020B0604020202020204" pitchFamily="34" charset="0"/>
              <a:buAutoNum type="arabicPeriod"/>
            </a:pPr>
            <a:r>
              <a:rPr lang="es-ES" altLang="es-ES" sz="2400">
                <a:solidFill>
                  <a:schemeClr val="bg1"/>
                </a:solidFill>
              </a:rPr>
              <a:t>Epstein E, McDougall M, Thomas P. Intravenous fluids in hospital: practical approaches. British Journal of Hospital Medicine 2017; 78 (4): C50-C54.</a:t>
            </a:r>
          </a:p>
          <a:p>
            <a:pPr>
              <a:buFont typeface="Arial" panose="020B0604020202020204" pitchFamily="34" charset="0"/>
              <a:buAutoNum type="arabicPeriod"/>
            </a:pPr>
            <a:r>
              <a:rPr lang="es-ES" altLang="es-ES" sz="2400">
                <a:solidFill>
                  <a:schemeClr val="bg1"/>
                </a:solidFill>
              </a:rPr>
              <a:t>Hoorn EJ. Intravenous fluids: balancing solutions. J Nephrol 2017;30:485-492.</a:t>
            </a:r>
          </a:p>
        </p:txBody>
      </p:sp>
      <p:sp>
        <p:nvSpPr>
          <p:cNvPr id="4" name="Marcador de pie de página 3">
            <a:extLst>
              <a:ext uri="{FF2B5EF4-FFF2-40B4-BE49-F238E27FC236}">
                <a16:creationId xmlns:a16="http://schemas.microsoft.com/office/drawing/2014/main" id="{57F852AA-7682-4B2C-A6A0-D0D7604AB0C0}"/>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54277" name="Marcador de número de diapositiva 4">
            <a:extLst>
              <a:ext uri="{FF2B5EF4-FFF2-40B4-BE49-F238E27FC236}">
                <a16:creationId xmlns:a16="http://schemas.microsoft.com/office/drawing/2014/main" id="{11896B6A-25FA-478F-A1EF-5312CBA643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29D754-4F80-4DE5-97FC-122029729F7F}" type="slidenum">
              <a:rPr lang="es-ES" altLang="es-ES" sz="1200">
                <a:solidFill>
                  <a:schemeClr val="bg1"/>
                </a:solidFill>
              </a:rPr>
              <a:pPr>
                <a:spcBef>
                  <a:spcPct val="0"/>
                </a:spcBef>
                <a:buFontTx/>
                <a:buNone/>
              </a:pPr>
              <a:t>27</a:t>
            </a:fld>
            <a:endParaRPr lang="es-ES" altLang="es-ES" sz="1200">
              <a:solidFill>
                <a:schemeClr val="bg1"/>
              </a:solidFill>
            </a:endParaRPr>
          </a:p>
        </p:txBody>
      </p:sp>
      <p:pic>
        <p:nvPicPr>
          <p:cNvPr id="54278" name="Picture 12" descr="S.E.N. Nefrología (@SENefrologia) | Twitter">
            <a:extLst>
              <a:ext uri="{FF2B5EF4-FFF2-40B4-BE49-F238E27FC236}">
                <a16:creationId xmlns:a16="http://schemas.microsoft.com/office/drawing/2014/main" id="{6E2CC771-1C05-4451-A013-86143316F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25D75C7A-C6F7-4C68-9D50-94B5825F9240}"/>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OBJETIVOS</a:t>
            </a:r>
          </a:p>
        </p:txBody>
      </p:sp>
      <p:sp>
        <p:nvSpPr>
          <p:cNvPr id="5123" name="Marcador de contenido 2">
            <a:extLst>
              <a:ext uri="{FF2B5EF4-FFF2-40B4-BE49-F238E27FC236}">
                <a16:creationId xmlns:a16="http://schemas.microsoft.com/office/drawing/2014/main" id="{30B2B00D-84CD-44C2-A40D-E016485A0215}"/>
              </a:ext>
            </a:extLst>
          </p:cNvPr>
          <p:cNvSpPr>
            <a:spLocks noGrp="1"/>
          </p:cNvSpPr>
          <p:nvPr>
            <p:ph idx="1"/>
          </p:nvPr>
        </p:nvSpPr>
        <p:spPr>
          <a:xfrm>
            <a:off x="395288" y="1268413"/>
            <a:ext cx="8229600" cy="4525962"/>
          </a:xfrm>
        </p:spPr>
        <p:txBody>
          <a:bodyPr/>
          <a:lstStyle/>
          <a:p>
            <a:r>
              <a:rPr lang="es-ES" altLang="es-ES">
                <a:solidFill>
                  <a:schemeClr val="bg1"/>
                </a:solidFill>
              </a:rPr>
              <a:t>Entender y saber realizar un balance de líquidos.</a:t>
            </a:r>
          </a:p>
          <a:p>
            <a:r>
              <a:rPr lang="es-ES" altLang="es-ES">
                <a:solidFill>
                  <a:schemeClr val="bg1"/>
                </a:solidFill>
              </a:rPr>
              <a:t>Conocer la base del manejo de sueros y sus implicaciones sobre el paciente.</a:t>
            </a:r>
          </a:p>
        </p:txBody>
      </p:sp>
      <p:sp>
        <p:nvSpPr>
          <p:cNvPr id="4" name="Marcador de pie de página 3">
            <a:extLst>
              <a:ext uri="{FF2B5EF4-FFF2-40B4-BE49-F238E27FC236}">
                <a16:creationId xmlns:a16="http://schemas.microsoft.com/office/drawing/2014/main" id="{981A06F2-E163-445E-97D3-58FD6EB83052}"/>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5125" name="Marcador de número de diapositiva 4">
            <a:extLst>
              <a:ext uri="{FF2B5EF4-FFF2-40B4-BE49-F238E27FC236}">
                <a16:creationId xmlns:a16="http://schemas.microsoft.com/office/drawing/2014/main" id="{2682708C-D700-4962-BBAB-E41392128E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390DCF-6D2E-49C1-9638-8C259A4B9721}" type="slidenum">
              <a:rPr lang="es-ES" altLang="es-ES" sz="1200">
                <a:solidFill>
                  <a:schemeClr val="bg1"/>
                </a:solidFill>
              </a:rPr>
              <a:pPr>
                <a:spcBef>
                  <a:spcPct val="0"/>
                </a:spcBef>
                <a:buFontTx/>
                <a:buNone/>
              </a:pPr>
              <a:t>3</a:t>
            </a:fld>
            <a:endParaRPr lang="es-ES" altLang="es-ES" sz="1200">
              <a:solidFill>
                <a:schemeClr val="bg1"/>
              </a:solidFill>
            </a:endParaRPr>
          </a:p>
        </p:txBody>
      </p:sp>
      <p:pic>
        <p:nvPicPr>
          <p:cNvPr id="5126" name="Picture 12" descr="S.E.N. Nefrología (@SENefrologia) | Twitter">
            <a:extLst>
              <a:ext uri="{FF2B5EF4-FFF2-40B4-BE49-F238E27FC236}">
                <a16:creationId xmlns:a16="http://schemas.microsoft.com/office/drawing/2014/main" id="{2111CC20-74AC-4D5F-AF3E-DF4C2CE18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6510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88D4AFE-CBB2-45BB-B316-BC312E99EF27}"/>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7171" name="Marcador de número de diapositiva 4">
            <a:extLst>
              <a:ext uri="{FF2B5EF4-FFF2-40B4-BE49-F238E27FC236}">
                <a16:creationId xmlns:a16="http://schemas.microsoft.com/office/drawing/2014/main" id="{332F14A4-A0F9-4C10-AA83-2A53F9C50F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292199-6659-4521-9C77-478E021C56DE}" type="slidenum">
              <a:rPr lang="es-ES" altLang="es-ES" sz="1200">
                <a:solidFill>
                  <a:schemeClr val="bg1"/>
                </a:solidFill>
              </a:rPr>
              <a:pPr>
                <a:spcBef>
                  <a:spcPct val="0"/>
                </a:spcBef>
                <a:buFontTx/>
                <a:buNone/>
              </a:pPr>
              <a:t>4</a:t>
            </a:fld>
            <a:endParaRPr lang="es-ES" altLang="es-ES" sz="1200">
              <a:solidFill>
                <a:schemeClr val="bg1"/>
              </a:solidFill>
            </a:endParaRPr>
          </a:p>
        </p:txBody>
      </p:sp>
      <p:sp>
        <p:nvSpPr>
          <p:cNvPr id="7172" name="Título 1">
            <a:extLst>
              <a:ext uri="{FF2B5EF4-FFF2-40B4-BE49-F238E27FC236}">
                <a16:creationId xmlns:a16="http://schemas.microsoft.com/office/drawing/2014/main" id="{A0B823FB-F4BF-4C8E-8263-2D113C54973F}"/>
              </a:ext>
            </a:extLst>
          </p:cNvPr>
          <p:cNvSpPr>
            <a:spLocks noGrp="1"/>
          </p:cNvSpPr>
          <p:nvPr>
            <p:ph type="title" idx="4294967295"/>
          </p:nvPr>
        </p:nvSpPr>
        <p:spPr>
          <a:xfrm>
            <a:off x="704850" y="300038"/>
            <a:ext cx="8229600" cy="1143000"/>
          </a:xfrm>
        </p:spPr>
        <p:txBody>
          <a:bodyPr/>
          <a:lstStyle/>
          <a:p>
            <a:r>
              <a:rPr lang="es-ES" altLang="es-ES" sz="3600">
                <a:solidFill>
                  <a:schemeClr val="bg1"/>
                </a:solidFill>
                <a:latin typeface="Arial" panose="020B0604020202020204" pitchFamily="34" charset="0"/>
                <a:cs typeface="Arial" panose="020B0604020202020204" pitchFamily="34" charset="0"/>
              </a:rPr>
              <a:t>BALANCE DE LÍQUIDOS</a:t>
            </a:r>
          </a:p>
        </p:txBody>
      </p:sp>
      <p:pic>
        <p:nvPicPr>
          <p:cNvPr id="7173" name="Picture 12" descr="S.E.N. Nefrología (@SENefrologia) | Twitter">
            <a:extLst>
              <a:ext uri="{FF2B5EF4-FFF2-40B4-BE49-F238E27FC236}">
                <a16:creationId xmlns:a16="http://schemas.microsoft.com/office/drawing/2014/main" id="{80B5DB0E-8FD0-4637-8C63-380CE9801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CuadroTexto 11">
            <a:extLst>
              <a:ext uri="{FF2B5EF4-FFF2-40B4-BE49-F238E27FC236}">
                <a16:creationId xmlns:a16="http://schemas.microsoft.com/office/drawing/2014/main" id="{A1EF0BDD-3EB1-4460-B136-35C0A7A595B6}"/>
              </a:ext>
            </a:extLst>
          </p:cNvPr>
          <p:cNvSpPr txBox="1">
            <a:spLocks noChangeArrowheads="1"/>
          </p:cNvSpPr>
          <p:nvPr/>
        </p:nvSpPr>
        <p:spPr bwMode="auto">
          <a:xfrm>
            <a:off x="5754688" y="3455988"/>
            <a:ext cx="1524000"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SALIDAS</a:t>
            </a:r>
          </a:p>
        </p:txBody>
      </p:sp>
      <p:sp>
        <p:nvSpPr>
          <p:cNvPr id="7175" name="CuadroTexto 11">
            <a:extLst>
              <a:ext uri="{FF2B5EF4-FFF2-40B4-BE49-F238E27FC236}">
                <a16:creationId xmlns:a16="http://schemas.microsoft.com/office/drawing/2014/main" id="{99D66AC9-15AA-4BD0-B9E3-A9FB2BEB3111}"/>
              </a:ext>
            </a:extLst>
          </p:cNvPr>
          <p:cNvSpPr txBox="1">
            <a:spLocks noChangeArrowheads="1"/>
          </p:cNvSpPr>
          <p:nvPr/>
        </p:nvSpPr>
        <p:spPr bwMode="auto">
          <a:xfrm>
            <a:off x="1619250" y="3478213"/>
            <a:ext cx="15240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ENTRADAS</a:t>
            </a:r>
          </a:p>
        </p:txBody>
      </p:sp>
      <p:sp>
        <p:nvSpPr>
          <p:cNvPr id="2" name="Triángulo isósceles 1">
            <a:extLst>
              <a:ext uri="{FF2B5EF4-FFF2-40B4-BE49-F238E27FC236}">
                <a16:creationId xmlns:a16="http://schemas.microsoft.com/office/drawing/2014/main" id="{82E42C92-2002-47D0-8E28-8E4D2D14D452}"/>
              </a:ext>
            </a:extLst>
          </p:cNvPr>
          <p:cNvSpPr/>
          <p:nvPr/>
        </p:nvSpPr>
        <p:spPr>
          <a:xfrm>
            <a:off x="3368675" y="3887788"/>
            <a:ext cx="2160588" cy="2089150"/>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5" name="Conector recto 4">
            <a:extLst>
              <a:ext uri="{FF2B5EF4-FFF2-40B4-BE49-F238E27FC236}">
                <a16:creationId xmlns:a16="http://schemas.microsoft.com/office/drawing/2014/main" id="{DDA22FAD-B782-4CB5-90CB-F26ED7E50210}"/>
              </a:ext>
            </a:extLst>
          </p:cNvPr>
          <p:cNvCxnSpPr/>
          <p:nvPr/>
        </p:nvCxnSpPr>
        <p:spPr>
          <a:xfrm>
            <a:off x="1619250" y="3852863"/>
            <a:ext cx="5659438"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03F77C82-F12A-4A17-9865-D95F6BCE128A}"/>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9219" name="Marcador de número de diapositiva 4">
            <a:extLst>
              <a:ext uri="{FF2B5EF4-FFF2-40B4-BE49-F238E27FC236}">
                <a16:creationId xmlns:a16="http://schemas.microsoft.com/office/drawing/2014/main" id="{0C171DC8-9A1A-4E9B-90AD-8055869FC9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06633A-351D-4EA9-ABDA-617B5F087BFD}" type="slidenum">
              <a:rPr lang="es-ES" altLang="es-ES" sz="1200">
                <a:solidFill>
                  <a:schemeClr val="bg1"/>
                </a:solidFill>
              </a:rPr>
              <a:pPr>
                <a:spcBef>
                  <a:spcPct val="0"/>
                </a:spcBef>
                <a:buFontTx/>
                <a:buNone/>
              </a:pPr>
              <a:t>5</a:t>
            </a:fld>
            <a:endParaRPr lang="es-ES" altLang="es-ES" sz="1200">
              <a:solidFill>
                <a:schemeClr val="bg1"/>
              </a:solidFill>
            </a:endParaRPr>
          </a:p>
        </p:txBody>
      </p:sp>
      <p:sp>
        <p:nvSpPr>
          <p:cNvPr id="9220" name="Título 1">
            <a:extLst>
              <a:ext uri="{FF2B5EF4-FFF2-40B4-BE49-F238E27FC236}">
                <a16:creationId xmlns:a16="http://schemas.microsoft.com/office/drawing/2014/main" id="{726C670F-AF40-4E85-8197-1CE7694A189E}"/>
              </a:ext>
            </a:extLst>
          </p:cNvPr>
          <p:cNvSpPr>
            <a:spLocks noGrp="1"/>
          </p:cNvSpPr>
          <p:nvPr>
            <p:ph type="title" idx="4294967295"/>
          </p:nvPr>
        </p:nvSpPr>
        <p:spPr>
          <a:xfrm>
            <a:off x="704850" y="-36513"/>
            <a:ext cx="8229600" cy="1143001"/>
          </a:xfrm>
        </p:spPr>
        <p:txBody>
          <a:bodyPr/>
          <a:lstStyle/>
          <a:p>
            <a:r>
              <a:rPr lang="es-ES" altLang="es-ES" sz="3600">
                <a:solidFill>
                  <a:schemeClr val="bg1"/>
                </a:solidFill>
                <a:latin typeface="Arial" panose="020B0604020202020204" pitchFamily="34" charset="0"/>
                <a:cs typeface="Arial" panose="020B0604020202020204" pitchFamily="34" charset="0"/>
              </a:rPr>
              <a:t>BALANCE DE LÍQUIDOS</a:t>
            </a:r>
          </a:p>
        </p:txBody>
      </p:sp>
      <p:pic>
        <p:nvPicPr>
          <p:cNvPr id="9221" name="Picture 12" descr="S.E.N. Nefrología (@SENefrologia) | Twitter">
            <a:extLst>
              <a:ext uri="{FF2B5EF4-FFF2-40B4-BE49-F238E27FC236}">
                <a16:creationId xmlns:a16="http://schemas.microsoft.com/office/drawing/2014/main" id="{834CDD5B-FC51-445B-9744-C7C7B6ABC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riángulo isósceles 1">
            <a:extLst>
              <a:ext uri="{FF2B5EF4-FFF2-40B4-BE49-F238E27FC236}">
                <a16:creationId xmlns:a16="http://schemas.microsoft.com/office/drawing/2014/main" id="{7F8901EE-A1E8-4E47-A499-9DA4806D7D19}"/>
              </a:ext>
            </a:extLst>
          </p:cNvPr>
          <p:cNvSpPr/>
          <p:nvPr/>
        </p:nvSpPr>
        <p:spPr>
          <a:xfrm>
            <a:off x="3492500" y="4017963"/>
            <a:ext cx="2036763" cy="1958975"/>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5" name="Conector recto 4">
            <a:extLst>
              <a:ext uri="{FF2B5EF4-FFF2-40B4-BE49-F238E27FC236}">
                <a16:creationId xmlns:a16="http://schemas.microsoft.com/office/drawing/2014/main" id="{A5EFEE37-7E6F-412A-A5E1-012CB34C2D1B}"/>
              </a:ext>
            </a:extLst>
          </p:cNvPr>
          <p:cNvCxnSpPr/>
          <p:nvPr/>
        </p:nvCxnSpPr>
        <p:spPr>
          <a:xfrm>
            <a:off x="1692275" y="3946525"/>
            <a:ext cx="565943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224" name="CuadroTexto 2">
            <a:extLst>
              <a:ext uri="{FF2B5EF4-FFF2-40B4-BE49-F238E27FC236}">
                <a16:creationId xmlns:a16="http://schemas.microsoft.com/office/drawing/2014/main" id="{5E3DA7A8-F644-4495-BE77-9B82CF17603B}"/>
              </a:ext>
            </a:extLst>
          </p:cNvPr>
          <p:cNvSpPr txBox="1">
            <a:spLocks noChangeArrowheads="1"/>
          </p:cNvSpPr>
          <p:nvPr/>
        </p:nvSpPr>
        <p:spPr bwMode="auto">
          <a:xfrm>
            <a:off x="3103563" y="862013"/>
            <a:ext cx="305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“REQUERIMIENTOS MINIMOS”</a:t>
            </a:r>
          </a:p>
        </p:txBody>
      </p:sp>
      <p:graphicFrame>
        <p:nvGraphicFramePr>
          <p:cNvPr id="12" name="Marcador de contenido 1">
            <a:extLst>
              <a:ext uri="{FF2B5EF4-FFF2-40B4-BE49-F238E27FC236}">
                <a16:creationId xmlns:a16="http://schemas.microsoft.com/office/drawing/2014/main" id="{3552A698-EBC8-44D3-9962-6E74BB1A61DB}"/>
              </a:ext>
            </a:extLst>
          </p:cNvPr>
          <p:cNvGraphicFramePr>
            <a:graphicFrameLocks/>
          </p:cNvGraphicFramePr>
          <p:nvPr/>
        </p:nvGraphicFramePr>
        <p:xfrm>
          <a:off x="1266825" y="1249363"/>
          <a:ext cx="6727824" cy="2660662"/>
        </p:xfrm>
        <a:graphic>
          <a:graphicData uri="http://schemas.openxmlformats.org/drawingml/2006/table">
            <a:tbl>
              <a:tblPr firstRow="1" bandRow="1">
                <a:tableStyleId>{5C22544A-7EE6-4342-B048-85BDC9FD1C3A}</a:tableStyleId>
              </a:tblPr>
              <a:tblGrid>
                <a:gridCol w="2242608">
                  <a:extLst>
                    <a:ext uri="{9D8B030D-6E8A-4147-A177-3AD203B41FA5}">
                      <a16:colId xmlns:a16="http://schemas.microsoft.com/office/drawing/2014/main" val="4270931945"/>
                    </a:ext>
                  </a:extLst>
                </a:gridCol>
                <a:gridCol w="2242608">
                  <a:extLst>
                    <a:ext uri="{9D8B030D-6E8A-4147-A177-3AD203B41FA5}">
                      <a16:colId xmlns:a16="http://schemas.microsoft.com/office/drawing/2014/main" val="3128992570"/>
                    </a:ext>
                  </a:extLst>
                </a:gridCol>
                <a:gridCol w="2242608">
                  <a:extLst>
                    <a:ext uri="{9D8B030D-6E8A-4147-A177-3AD203B41FA5}">
                      <a16:colId xmlns:a16="http://schemas.microsoft.com/office/drawing/2014/main" val="3196280745"/>
                    </a:ext>
                  </a:extLst>
                </a:gridCol>
              </a:tblGrid>
              <a:tr h="335261">
                <a:tc>
                  <a:txBody>
                    <a:bodyPr/>
                    <a:lstStyle/>
                    <a:p>
                      <a:r>
                        <a:rPr lang="es-ES" sz="1600" dirty="0">
                          <a:solidFill>
                            <a:schemeClr val="bg1"/>
                          </a:solidFill>
                        </a:rPr>
                        <a:t>ENTRADAS</a:t>
                      </a:r>
                    </a:p>
                  </a:txBody>
                  <a:tcPr marL="91446" marR="91446" marT="45713" marB="45713">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solidFill>
                            <a:schemeClr val="bg1"/>
                          </a:solidFill>
                        </a:rPr>
                        <a:t>SALIDAS</a:t>
                      </a:r>
                    </a:p>
                  </a:txBody>
                  <a:tcPr marL="91446" marR="91446" marT="45713" marB="45713">
                    <a:solidFill>
                      <a:schemeClr val="accent1">
                        <a:lumMod val="40000"/>
                        <a:lumOff val="60000"/>
                      </a:schemeClr>
                    </a:solidFill>
                  </a:tcPr>
                </a:tc>
                <a:extLst>
                  <a:ext uri="{0D108BD9-81ED-4DB2-BD59-A6C34878D82A}">
                    <a16:rowId xmlns:a16="http://schemas.microsoft.com/office/drawing/2014/main" val="377649429"/>
                  </a:ext>
                </a:extLst>
              </a:tr>
              <a:tr h="464363">
                <a:tc>
                  <a:txBody>
                    <a:bodyPr/>
                    <a:lstStyle/>
                    <a:p>
                      <a:r>
                        <a:rPr lang="es-ES" sz="1600" dirty="0"/>
                        <a:t>Agua</a:t>
                      </a:r>
                      <a:r>
                        <a:rPr lang="es-ES" sz="1600" baseline="0" dirty="0"/>
                        <a:t> ingerida: 500</a:t>
                      </a:r>
                      <a:endParaRPr lang="es-ES" sz="1600" dirty="0"/>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t>Orina: 500</a:t>
                      </a:r>
                    </a:p>
                  </a:txBody>
                  <a:tcPr marL="91446" marR="91446" marT="45705" marB="45705">
                    <a:solidFill>
                      <a:schemeClr val="accent1">
                        <a:lumMod val="40000"/>
                        <a:lumOff val="60000"/>
                      </a:schemeClr>
                    </a:solidFill>
                  </a:tcPr>
                </a:tc>
                <a:extLst>
                  <a:ext uri="{0D108BD9-81ED-4DB2-BD59-A6C34878D82A}">
                    <a16:rowId xmlns:a16="http://schemas.microsoft.com/office/drawing/2014/main" val="103951742"/>
                  </a:ext>
                </a:extLst>
              </a:tr>
              <a:tr h="464363">
                <a:tc>
                  <a:txBody>
                    <a:bodyPr/>
                    <a:lstStyle/>
                    <a:p>
                      <a:r>
                        <a:rPr lang="es-ES" sz="1600" dirty="0"/>
                        <a:t>Agua en comida: 800</a:t>
                      </a:r>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t>Piel: 500</a:t>
                      </a:r>
                    </a:p>
                  </a:txBody>
                  <a:tcPr marL="91446" marR="91446" marT="45705" marB="45705">
                    <a:solidFill>
                      <a:schemeClr val="accent1">
                        <a:lumMod val="40000"/>
                        <a:lumOff val="60000"/>
                      </a:schemeClr>
                    </a:solidFill>
                  </a:tcPr>
                </a:tc>
                <a:extLst>
                  <a:ext uri="{0D108BD9-81ED-4DB2-BD59-A6C34878D82A}">
                    <a16:rowId xmlns:a16="http://schemas.microsoft.com/office/drawing/2014/main" val="1563747056"/>
                  </a:ext>
                </a:extLst>
              </a:tr>
              <a:tr h="464363">
                <a:tc>
                  <a:txBody>
                    <a:bodyPr/>
                    <a:lstStyle/>
                    <a:p>
                      <a:r>
                        <a:rPr lang="es-ES" sz="1600" i="1" dirty="0"/>
                        <a:t>(Agua endógena: 300)</a:t>
                      </a:r>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i="1" dirty="0"/>
                        <a:t>(Respiratorio:</a:t>
                      </a:r>
                      <a:r>
                        <a:rPr lang="es-ES" sz="1600" i="1" baseline="0" dirty="0"/>
                        <a:t> 400)</a:t>
                      </a:r>
                      <a:endParaRPr lang="es-ES" sz="1600" i="1" dirty="0"/>
                    </a:p>
                  </a:txBody>
                  <a:tcPr marL="91446" marR="91446" marT="45705" marB="45705">
                    <a:solidFill>
                      <a:schemeClr val="accent1">
                        <a:lumMod val="40000"/>
                        <a:lumOff val="60000"/>
                      </a:schemeClr>
                    </a:solidFill>
                  </a:tcPr>
                </a:tc>
                <a:extLst>
                  <a:ext uri="{0D108BD9-81ED-4DB2-BD59-A6C34878D82A}">
                    <a16:rowId xmlns:a16="http://schemas.microsoft.com/office/drawing/2014/main" val="352094784"/>
                  </a:ext>
                </a:extLst>
              </a:tr>
              <a:tr h="335261">
                <a:tc>
                  <a:txBody>
                    <a:bodyPr/>
                    <a:lstStyle/>
                    <a:p>
                      <a:endParaRPr lang="es-ES" sz="1600" dirty="0"/>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t>Heces: 200</a:t>
                      </a:r>
                    </a:p>
                  </a:txBody>
                  <a:tcPr marL="91446" marR="91446" marT="45705" marB="45705">
                    <a:solidFill>
                      <a:schemeClr val="accent1">
                        <a:lumMod val="40000"/>
                        <a:lumOff val="60000"/>
                      </a:schemeClr>
                    </a:solidFill>
                  </a:tcPr>
                </a:tc>
                <a:extLst>
                  <a:ext uri="{0D108BD9-81ED-4DB2-BD59-A6C34878D82A}">
                    <a16:rowId xmlns:a16="http://schemas.microsoft.com/office/drawing/2014/main" val="3999778615"/>
                  </a:ext>
                </a:extLst>
              </a:tr>
              <a:tr h="597041">
                <a:tc>
                  <a:txBody>
                    <a:bodyPr/>
                    <a:lstStyle/>
                    <a:p>
                      <a:r>
                        <a:rPr lang="es-ES" sz="1600" b="1" dirty="0"/>
                        <a:t>TOTAL:</a:t>
                      </a:r>
                      <a:r>
                        <a:rPr lang="es-ES" sz="1600" b="1" baseline="0" dirty="0"/>
                        <a:t> 1600</a:t>
                      </a:r>
                      <a:endParaRPr lang="es-ES" sz="1600" b="1" dirty="0"/>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b="1" dirty="0"/>
                        <a:t>TOTAL:</a:t>
                      </a:r>
                      <a:r>
                        <a:rPr lang="es-ES" sz="1600" b="1" baseline="0" dirty="0"/>
                        <a:t> 1600</a:t>
                      </a:r>
                      <a:endParaRPr lang="es-ES" sz="1600" b="1" dirty="0"/>
                    </a:p>
                  </a:txBody>
                  <a:tcPr marL="91446" marR="91446" marT="45705" marB="45705">
                    <a:solidFill>
                      <a:schemeClr val="accent1">
                        <a:lumMod val="40000"/>
                        <a:lumOff val="60000"/>
                      </a:schemeClr>
                    </a:solidFill>
                  </a:tcPr>
                </a:tc>
                <a:extLst>
                  <a:ext uri="{0D108BD9-81ED-4DB2-BD59-A6C34878D82A}">
                    <a16:rowId xmlns:a16="http://schemas.microsoft.com/office/drawing/2014/main" val="211132028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B27ED7B2-202C-41D6-9106-20EAD6BAACD3}"/>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11267" name="Marcador de número de diapositiva 4">
            <a:extLst>
              <a:ext uri="{FF2B5EF4-FFF2-40B4-BE49-F238E27FC236}">
                <a16:creationId xmlns:a16="http://schemas.microsoft.com/office/drawing/2014/main" id="{1E944BAD-7051-4280-8C4B-10EA901309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1B491E-50CC-4F2D-BECC-990DEBA3684F}" type="slidenum">
              <a:rPr lang="es-ES" altLang="es-ES" sz="1200">
                <a:solidFill>
                  <a:schemeClr val="bg1"/>
                </a:solidFill>
              </a:rPr>
              <a:pPr>
                <a:spcBef>
                  <a:spcPct val="0"/>
                </a:spcBef>
                <a:buFontTx/>
                <a:buNone/>
              </a:pPr>
              <a:t>6</a:t>
            </a:fld>
            <a:endParaRPr lang="es-ES" altLang="es-ES" sz="1200">
              <a:solidFill>
                <a:schemeClr val="bg1"/>
              </a:solidFill>
            </a:endParaRPr>
          </a:p>
        </p:txBody>
      </p:sp>
      <p:sp>
        <p:nvSpPr>
          <p:cNvPr id="11268" name="Título 1">
            <a:extLst>
              <a:ext uri="{FF2B5EF4-FFF2-40B4-BE49-F238E27FC236}">
                <a16:creationId xmlns:a16="http://schemas.microsoft.com/office/drawing/2014/main" id="{61B8665A-BFD5-4407-891B-1D6A2DD430E6}"/>
              </a:ext>
            </a:extLst>
          </p:cNvPr>
          <p:cNvSpPr>
            <a:spLocks noGrp="1"/>
          </p:cNvSpPr>
          <p:nvPr>
            <p:ph type="title" idx="4294967295"/>
          </p:nvPr>
        </p:nvSpPr>
        <p:spPr>
          <a:xfrm>
            <a:off x="712788" y="61913"/>
            <a:ext cx="8229600" cy="917575"/>
          </a:xfrm>
        </p:spPr>
        <p:txBody>
          <a:bodyPr/>
          <a:lstStyle/>
          <a:p>
            <a:r>
              <a:rPr lang="es-ES" altLang="es-ES" sz="3600">
                <a:solidFill>
                  <a:schemeClr val="bg1"/>
                </a:solidFill>
                <a:latin typeface="Arial" panose="020B0604020202020204" pitchFamily="34" charset="0"/>
                <a:cs typeface="Arial" panose="020B0604020202020204" pitchFamily="34" charset="0"/>
              </a:rPr>
              <a:t>BALANCE DE LÍQUIDOS</a:t>
            </a:r>
          </a:p>
        </p:txBody>
      </p:sp>
      <p:pic>
        <p:nvPicPr>
          <p:cNvPr id="11269" name="Picture 12" descr="S.E.N. Nefrología (@SENefrologia) | Twitter">
            <a:extLst>
              <a:ext uri="{FF2B5EF4-FFF2-40B4-BE49-F238E27FC236}">
                <a16:creationId xmlns:a16="http://schemas.microsoft.com/office/drawing/2014/main" id="{D641628F-FB6A-4262-B8E4-10D8DA13F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riángulo isósceles 1">
            <a:extLst>
              <a:ext uri="{FF2B5EF4-FFF2-40B4-BE49-F238E27FC236}">
                <a16:creationId xmlns:a16="http://schemas.microsoft.com/office/drawing/2014/main" id="{83E39A57-6E89-465C-9B76-ED918A7B41F3}"/>
              </a:ext>
            </a:extLst>
          </p:cNvPr>
          <p:cNvSpPr/>
          <p:nvPr/>
        </p:nvSpPr>
        <p:spPr>
          <a:xfrm>
            <a:off x="3492500" y="4017963"/>
            <a:ext cx="2036763" cy="1958975"/>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5" name="Conector recto 4">
            <a:extLst>
              <a:ext uri="{FF2B5EF4-FFF2-40B4-BE49-F238E27FC236}">
                <a16:creationId xmlns:a16="http://schemas.microsoft.com/office/drawing/2014/main" id="{CC4BF0B7-F1C2-42C5-85FE-1D6D72147E59}"/>
              </a:ext>
            </a:extLst>
          </p:cNvPr>
          <p:cNvCxnSpPr/>
          <p:nvPr/>
        </p:nvCxnSpPr>
        <p:spPr>
          <a:xfrm>
            <a:off x="1692275" y="3946525"/>
            <a:ext cx="565943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72" name="CuadroTexto 2">
            <a:extLst>
              <a:ext uri="{FF2B5EF4-FFF2-40B4-BE49-F238E27FC236}">
                <a16:creationId xmlns:a16="http://schemas.microsoft.com/office/drawing/2014/main" id="{CA1AFE1A-CF00-402B-9B6C-5FC1F6C5E9F7}"/>
              </a:ext>
            </a:extLst>
          </p:cNvPr>
          <p:cNvSpPr txBox="1">
            <a:spLocks noChangeArrowheads="1"/>
          </p:cNvSpPr>
          <p:nvPr/>
        </p:nvSpPr>
        <p:spPr bwMode="auto">
          <a:xfrm>
            <a:off x="3109913" y="795338"/>
            <a:ext cx="3300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“REQUERIMIENTOS HABITUALES”</a:t>
            </a:r>
          </a:p>
        </p:txBody>
      </p:sp>
      <p:graphicFrame>
        <p:nvGraphicFramePr>
          <p:cNvPr id="12" name="Marcador de contenido 1">
            <a:extLst>
              <a:ext uri="{FF2B5EF4-FFF2-40B4-BE49-F238E27FC236}">
                <a16:creationId xmlns:a16="http://schemas.microsoft.com/office/drawing/2014/main" id="{A619B3BA-E063-49AA-A06C-397E97619195}"/>
              </a:ext>
            </a:extLst>
          </p:cNvPr>
          <p:cNvGraphicFramePr>
            <a:graphicFrameLocks/>
          </p:cNvGraphicFramePr>
          <p:nvPr/>
        </p:nvGraphicFramePr>
        <p:xfrm>
          <a:off x="1266825" y="1249363"/>
          <a:ext cx="6727824" cy="2660662"/>
        </p:xfrm>
        <a:graphic>
          <a:graphicData uri="http://schemas.openxmlformats.org/drawingml/2006/table">
            <a:tbl>
              <a:tblPr firstRow="1" bandRow="1">
                <a:tableStyleId>{5C22544A-7EE6-4342-B048-85BDC9FD1C3A}</a:tableStyleId>
              </a:tblPr>
              <a:tblGrid>
                <a:gridCol w="2242608">
                  <a:extLst>
                    <a:ext uri="{9D8B030D-6E8A-4147-A177-3AD203B41FA5}">
                      <a16:colId xmlns:a16="http://schemas.microsoft.com/office/drawing/2014/main" val="4270931945"/>
                    </a:ext>
                  </a:extLst>
                </a:gridCol>
                <a:gridCol w="2242608">
                  <a:extLst>
                    <a:ext uri="{9D8B030D-6E8A-4147-A177-3AD203B41FA5}">
                      <a16:colId xmlns:a16="http://schemas.microsoft.com/office/drawing/2014/main" val="3128992570"/>
                    </a:ext>
                  </a:extLst>
                </a:gridCol>
                <a:gridCol w="2242608">
                  <a:extLst>
                    <a:ext uri="{9D8B030D-6E8A-4147-A177-3AD203B41FA5}">
                      <a16:colId xmlns:a16="http://schemas.microsoft.com/office/drawing/2014/main" val="3196280745"/>
                    </a:ext>
                  </a:extLst>
                </a:gridCol>
              </a:tblGrid>
              <a:tr h="335261">
                <a:tc>
                  <a:txBody>
                    <a:bodyPr/>
                    <a:lstStyle/>
                    <a:p>
                      <a:r>
                        <a:rPr lang="es-ES" sz="1600" dirty="0">
                          <a:solidFill>
                            <a:schemeClr val="bg1"/>
                          </a:solidFill>
                        </a:rPr>
                        <a:t>ENTRADAS</a:t>
                      </a:r>
                    </a:p>
                  </a:txBody>
                  <a:tcPr marL="91446" marR="91446" marT="45713" marB="45713">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solidFill>
                            <a:schemeClr val="bg1"/>
                          </a:solidFill>
                        </a:rPr>
                        <a:t>SALIDAS</a:t>
                      </a:r>
                    </a:p>
                  </a:txBody>
                  <a:tcPr marL="91446" marR="91446" marT="45713" marB="45713">
                    <a:solidFill>
                      <a:schemeClr val="accent1">
                        <a:lumMod val="40000"/>
                        <a:lumOff val="60000"/>
                      </a:schemeClr>
                    </a:solidFill>
                  </a:tcPr>
                </a:tc>
                <a:extLst>
                  <a:ext uri="{0D108BD9-81ED-4DB2-BD59-A6C34878D82A}">
                    <a16:rowId xmlns:a16="http://schemas.microsoft.com/office/drawing/2014/main" val="377649429"/>
                  </a:ext>
                </a:extLst>
              </a:tr>
              <a:tr h="464363">
                <a:tc>
                  <a:txBody>
                    <a:bodyPr/>
                    <a:lstStyle/>
                    <a:p>
                      <a:r>
                        <a:rPr lang="es-ES" sz="1600" dirty="0"/>
                        <a:t>Agua</a:t>
                      </a:r>
                      <a:r>
                        <a:rPr lang="es-ES" sz="1600" baseline="0" dirty="0"/>
                        <a:t> ingerida: 1200</a:t>
                      </a:r>
                      <a:endParaRPr lang="es-ES" sz="1600" dirty="0"/>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t>Orina: 1500</a:t>
                      </a:r>
                    </a:p>
                  </a:txBody>
                  <a:tcPr marL="91446" marR="91446" marT="45705" marB="45705">
                    <a:solidFill>
                      <a:schemeClr val="accent1">
                        <a:lumMod val="40000"/>
                        <a:lumOff val="60000"/>
                      </a:schemeClr>
                    </a:solidFill>
                  </a:tcPr>
                </a:tc>
                <a:extLst>
                  <a:ext uri="{0D108BD9-81ED-4DB2-BD59-A6C34878D82A}">
                    <a16:rowId xmlns:a16="http://schemas.microsoft.com/office/drawing/2014/main" val="103951742"/>
                  </a:ext>
                </a:extLst>
              </a:tr>
              <a:tr h="464363">
                <a:tc>
                  <a:txBody>
                    <a:bodyPr/>
                    <a:lstStyle/>
                    <a:p>
                      <a:r>
                        <a:rPr lang="es-ES" sz="1600" dirty="0"/>
                        <a:t>Agua en comida: 1100</a:t>
                      </a:r>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t>Piel: 500</a:t>
                      </a:r>
                    </a:p>
                  </a:txBody>
                  <a:tcPr marL="91446" marR="91446" marT="45705" marB="45705">
                    <a:solidFill>
                      <a:schemeClr val="accent1">
                        <a:lumMod val="40000"/>
                        <a:lumOff val="60000"/>
                      </a:schemeClr>
                    </a:solidFill>
                  </a:tcPr>
                </a:tc>
                <a:extLst>
                  <a:ext uri="{0D108BD9-81ED-4DB2-BD59-A6C34878D82A}">
                    <a16:rowId xmlns:a16="http://schemas.microsoft.com/office/drawing/2014/main" val="1563747056"/>
                  </a:ext>
                </a:extLst>
              </a:tr>
              <a:tr h="464363">
                <a:tc>
                  <a:txBody>
                    <a:bodyPr/>
                    <a:lstStyle/>
                    <a:p>
                      <a:r>
                        <a:rPr lang="es-ES" sz="1600" i="1" dirty="0"/>
                        <a:t>(Agua endógena: 300)</a:t>
                      </a:r>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i="1" dirty="0"/>
                        <a:t>(Respiratorio:</a:t>
                      </a:r>
                      <a:r>
                        <a:rPr lang="es-ES" sz="1600" i="1" baseline="0" dirty="0"/>
                        <a:t> 400)</a:t>
                      </a:r>
                      <a:endParaRPr lang="es-ES" sz="1600" i="1" dirty="0"/>
                    </a:p>
                  </a:txBody>
                  <a:tcPr marL="91446" marR="91446" marT="45705" marB="45705">
                    <a:solidFill>
                      <a:schemeClr val="accent1">
                        <a:lumMod val="40000"/>
                        <a:lumOff val="60000"/>
                      </a:schemeClr>
                    </a:solidFill>
                  </a:tcPr>
                </a:tc>
                <a:extLst>
                  <a:ext uri="{0D108BD9-81ED-4DB2-BD59-A6C34878D82A}">
                    <a16:rowId xmlns:a16="http://schemas.microsoft.com/office/drawing/2014/main" val="352094784"/>
                  </a:ext>
                </a:extLst>
              </a:tr>
              <a:tr h="335261">
                <a:tc>
                  <a:txBody>
                    <a:bodyPr/>
                    <a:lstStyle/>
                    <a:p>
                      <a:endParaRPr lang="es-ES" sz="1600" dirty="0"/>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dirty="0"/>
                        <a:t>Heces: 200</a:t>
                      </a:r>
                    </a:p>
                  </a:txBody>
                  <a:tcPr marL="91446" marR="91446" marT="45705" marB="45705">
                    <a:solidFill>
                      <a:schemeClr val="accent1">
                        <a:lumMod val="40000"/>
                        <a:lumOff val="60000"/>
                      </a:schemeClr>
                    </a:solidFill>
                  </a:tcPr>
                </a:tc>
                <a:extLst>
                  <a:ext uri="{0D108BD9-81ED-4DB2-BD59-A6C34878D82A}">
                    <a16:rowId xmlns:a16="http://schemas.microsoft.com/office/drawing/2014/main" val="3999778615"/>
                  </a:ext>
                </a:extLst>
              </a:tr>
              <a:tr h="597041">
                <a:tc>
                  <a:txBody>
                    <a:bodyPr/>
                    <a:lstStyle/>
                    <a:p>
                      <a:r>
                        <a:rPr lang="es-ES" sz="1600" b="1" dirty="0"/>
                        <a:t>TOTAL:</a:t>
                      </a:r>
                      <a:r>
                        <a:rPr lang="es-ES" sz="1600" b="1" baseline="0" dirty="0"/>
                        <a:t> 2600</a:t>
                      </a:r>
                      <a:endParaRPr lang="es-ES" sz="1600" b="1" dirty="0"/>
                    </a:p>
                  </a:txBody>
                  <a:tcPr marL="91446" marR="91446" marT="45705" marB="45705">
                    <a:solidFill>
                      <a:schemeClr val="accent1">
                        <a:lumMod val="40000"/>
                        <a:lumOff val="60000"/>
                      </a:schemeClr>
                    </a:solidFill>
                  </a:tcPr>
                </a:tc>
                <a:tc>
                  <a:txBody>
                    <a:bodyPr/>
                    <a:lstStyle/>
                    <a:p>
                      <a:endParaRPr lang="es-ES" sz="1600" dirty="0">
                        <a:solidFill>
                          <a:schemeClr val="bg1"/>
                        </a:solidFill>
                      </a:endParaRPr>
                    </a:p>
                  </a:txBody>
                  <a:tcPr marL="91446" marR="91446" marT="45713" marB="45713">
                    <a:solidFill>
                      <a:schemeClr val="accent5">
                        <a:lumMod val="20000"/>
                        <a:lumOff val="80000"/>
                      </a:schemeClr>
                    </a:solidFill>
                  </a:tcPr>
                </a:tc>
                <a:tc>
                  <a:txBody>
                    <a:bodyPr/>
                    <a:lstStyle/>
                    <a:p>
                      <a:r>
                        <a:rPr lang="es-ES" sz="1600" b="1" dirty="0"/>
                        <a:t>TOTAL:</a:t>
                      </a:r>
                      <a:r>
                        <a:rPr lang="es-ES" sz="1600" b="1" baseline="0" dirty="0"/>
                        <a:t> 2600</a:t>
                      </a:r>
                      <a:endParaRPr lang="es-ES" sz="1600" b="1" dirty="0"/>
                    </a:p>
                  </a:txBody>
                  <a:tcPr marL="91446" marR="91446" marT="45705" marB="45705">
                    <a:solidFill>
                      <a:schemeClr val="accent1">
                        <a:lumMod val="40000"/>
                        <a:lumOff val="60000"/>
                      </a:schemeClr>
                    </a:solidFill>
                  </a:tcPr>
                </a:tc>
                <a:extLst>
                  <a:ext uri="{0D108BD9-81ED-4DB2-BD59-A6C34878D82A}">
                    <a16:rowId xmlns:a16="http://schemas.microsoft.com/office/drawing/2014/main" val="211132028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7B2DA9D6-A73C-4BBD-BD77-7AD7419822D4}"/>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13315" name="Marcador de número de diapositiva 4">
            <a:extLst>
              <a:ext uri="{FF2B5EF4-FFF2-40B4-BE49-F238E27FC236}">
                <a16:creationId xmlns:a16="http://schemas.microsoft.com/office/drawing/2014/main" id="{B586C9AB-408F-4D8A-A9E1-6780ED9CF2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FD70CA-B1F5-45EC-B0D6-53BE18950B61}" type="slidenum">
              <a:rPr lang="es-ES" altLang="es-ES" sz="1200">
                <a:solidFill>
                  <a:schemeClr val="bg1"/>
                </a:solidFill>
              </a:rPr>
              <a:pPr>
                <a:spcBef>
                  <a:spcPct val="0"/>
                </a:spcBef>
                <a:buFontTx/>
                <a:buNone/>
              </a:pPr>
              <a:t>7</a:t>
            </a:fld>
            <a:endParaRPr lang="es-ES" altLang="es-ES" sz="1200">
              <a:solidFill>
                <a:schemeClr val="bg1"/>
              </a:solidFill>
            </a:endParaRPr>
          </a:p>
        </p:txBody>
      </p:sp>
      <p:sp>
        <p:nvSpPr>
          <p:cNvPr id="13316" name="Título 1">
            <a:extLst>
              <a:ext uri="{FF2B5EF4-FFF2-40B4-BE49-F238E27FC236}">
                <a16:creationId xmlns:a16="http://schemas.microsoft.com/office/drawing/2014/main" id="{E1733A8E-09E7-4D3D-BBB3-AAD9AF605CDB}"/>
              </a:ext>
            </a:extLst>
          </p:cNvPr>
          <p:cNvSpPr>
            <a:spLocks noGrp="1"/>
          </p:cNvSpPr>
          <p:nvPr>
            <p:ph type="title" idx="4294967295"/>
          </p:nvPr>
        </p:nvSpPr>
        <p:spPr>
          <a:xfrm>
            <a:off x="704850" y="-36513"/>
            <a:ext cx="8229600" cy="1143001"/>
          </a:xfrm>
        </p:spPr>
        <p:txBody>
          <a:bodyPr/>
          <a:lstStyle/>
          <a:p>
            <a:r>
              <a:rPr lang="es-ES" altLang="es-ES" sz="3600">
                <a:solidFill>
                  <a:schemeClr val="bg1"/>
                </a:solidFill>
                <a:latin typeface="Arial" panose="020B0604020202020204" pitchFamily="34" charset="0"/>
                <a:cs typeface="Arial" panose="020B0604020202020204" pitchFamily="34" charset="0"/>
              </a:rPr>
              <a:t>BALANCE DE LÍQUIDOS</a:t>
            </a:r>
          </a:p>
        </p:txBody>
      </p:sp>
      <p:pic>
        <p:nvPicPr>
          <p:cNvPr id="13317" name="Picture 12" descr="S.E.N. Nefrología (@SENefrologia) | Twitter">
            <a:extLst>
              <a:ext uri="{FF2B5EF4-FFF2-40B4-BE49-F238E27FC236}">
                <a16:creationId xmlns:a16="http://schemas.microsoft.com/office/drawing/2014/main" id="{F25E02C2-9E4D-4C27-AD08-9157EB546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riángulo isósceles 1">
            <a:extLst>
              <a:ext uri="{FF2B5EF4-FFF2-40B4-BE49-F238E27FC236}">
                <a16:creationId xmlns:a16="http://schemas.microsoft.com/office/drawing/2014/main" id="{FAFBFD55-9801-445A-A76D-5CBA5FAF9144}"/>
              </a:ext>
            </a:extLst>
          </p:cNvPr>
          <p:cNvSpPr/>
          <p:nvPr/>
        </p:nvSpPr>
        <p:spPr>
          <a:xfrm>
            <a:off x="3492500" y="4017963"/>
            <a:ext cx="2036763" cy="1958975"/>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5" name="Conector recto 4">
            <a:extLst>
              <a:ext uri="{FF2B5EF4-FFF2-40B4-BE49-F238E27FC236}">
                <a16:creationId xmlns:a16="http://schemas.microsoft.com/office/drawing/2014/main" id="{904C16B2-AB5F-47F6-9317-BE0C8C7C62F9}"/>
              </a:ext>
            </a:extLst>
          </p:cNvPr>
          <p:cNvCxnSpPr/>
          <p:nvPr/>
        </p:nvCxnSpPr>
        <p:spPr>
          <a:xfrm>
            <a:off x="1692275" y="3946525"/>
            <a:ext cx="565943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320" name="CuadroTexto 2">
            <a:extLst>
              <a:ext uri="{FF2B5EF4-FFF2-40B4-BE49-F238E27FC236}">
                <a16:creationId xmlns:a16="http://schemas.microsoft.com/office/drawing/2014/main" id="{ED251B1A-5CDF-4575-8919-B6822F9CEA69}"/>
              </a:ext>
            </a:extLst>
          </p:cNvPr>
          <p:cNvSpPr txBox="1">
            <a:spLocks noChangeArrowheads="1"/>
          </p:cNvSpPr>
          <p:nvPr/>
        </p:nvSpPr>
        <p:spPr bwMode="auto">
          <a:xfrm>
            <a:off x="3103563" y="862013"/>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1800">
                <a:solidFill>
                  <a:schemeClr val="bg1"/>
                </a:solidFill>
              </a:rPr>
              <a:t>“SUJETO ENFERMO”</a:t>
            </a:r>
          </a:p>
        </p:txBody>
      </p:sp>
      <p:graphicFrame>
        <p:nvGraphicFramePr>
          <p:cNvPr id="12" name="Marcador de contenido 1">
            <a:extLst>
              <a:ext uri="{FF2B5EF4-FFF2-40B4-BE49-F238E27FC236}">
                <a16:creationId xmlns:a16="http://schemas.microsoft.com/office/drawing/2014/main" id="{8842746A-D228-463A-AD6D-C4B1957AE098}"/>
              </a:ext>
            </a:extLst>
          </p:cNvPr>
          <p:cNvGraphicFramePr>
            <a:graphicFrameLocks/>
          </p:cNvGraphicFramePr>
          <p:nvPr/>
        </p:nvGraphicFramePr>
        <p:xfrm>
          <a:off x="1266825" y="1249363"/>
          <a:ext cx="6727824" cy="2705100"/>
        </p:xfrm>
        <a:graphic>
          <a:graphicData uri="http://schemas.openxmlformats.org/drawingml/2006/table">
            <a:tbl>
              <a:tblPr firstRow="1" bandRow="1">
                <a:tableStyleId>{5C22544A-7EE6-4342-B048-85BDC9FD1C3A}</a:tableStyleId>
              </a:tblPr>
              <a:tblGrid>
                <a:gridCol w="2242608">
                  <a:extLst>
                    <a:ext uri="{9D8B030D-6E8A-4147-A177-3AD203B41FA5}">
                      <a16:colId xmlns:a16="http://schemas.microsoft.com/office/drawing/2014/main" val="4270931945"/>
                    </a:ext>
                  </a:extLst>
                </a:gridCol>
                <a:gridCol w="2242608">
                  <a:extLst>
                    <a:ext uri="{9D8B030D-6E8A-4147-A177-3AD203B41FA5}">
                      <a16:colId xmlns:a16="http://schemas.microsoft.com/office/drawing/2014/main" val="3128992570"/>
                    </a:ext>
                  </a:extLst>
                </a:gridCol>
                <a:gridCol w="2242608">
                  <a:extLst>
                    <a:ext uri="{9D8B030D-6E8A-4147-A177-3AD203B41FA5}">
                      <a16:colId xmlns:a16="http://schemas.microsoft.com/office/drawing/2014/main" val="3196280745"/>
                    </a:ext>
                  </a:extLst>
                </a:gridCol>
              </a:tblGrid>
              <a:tr h="335337">
                <a:tc>
                  <a:txBody>
                    <a:bodyPr/>
                    <a:lstStyle/>
                    <a:p>
                      <a:r>
                        <a:rPr lang="es-ES" sz="1600" dirty="0">
                          <a:solidFill>
                            <a:schemeClr val="bg1"/>
                          </a:solidFill>
                        </a:rPr>
                        <a:t>ENTRADAS</a:t>
                      </a:r>
                    </a:p>
                  </a:txBody>
                  <a:tcPr marL="91446" marR="91446" marT="45728" marB="45728">
                    <a:solidFill>
                      <a:schemeClr val="accent1">
                        <a:lumMod val="40000"/>
                        <a:lumOff val="60000"/>
                      </a:schemeClr>
                    </a:solidFill>
                  </a:tcPr>
                </a:tc>
                <a:tc>
                  <a:txBody>
                    <a:bodyPr/>
                    <a:lstStyle/>
                    <a:p>
                      <a:endParaRPr lang="es-ES" sz="1600" dirty="0">
                        <a:solidFill>
                          <a:schemeClr val="bg1"/>
                        </a:solidFill>
                      </a:endParaRPr>
                    </a:p>
                  </a:txBody>
                  <a:tcPr marL="91446" marR="91446" marT="45728" marB="45728">
                    <a:solidFill>
                      <a:schemeClr val="accent5">
                        <a:lumMod val="20000"/>
                        <a:lumOff val="80000"/>
                      </a:schemeClr>
                    </a:solidFill>
                  </a:tcPr>
                </a:tc>
                <a:tc>
                  <a:txBody>
                    <a:bodyPr/>
                    <a:lstStyle/>
                    <a:p>
                      <a:r>
                        <a:rPr lang="es-ES" sz="1600" dirty="0">
                          <a:solidFill>
                            <a:schemeClr val="bg1"/>
                          </a:solidFill>
                        </a:rPr>
                        <a:t>SALIDAS</a:t>
                      </a:r>
                    </a:p>
                  </a:txBody>
                  <a:tcPr marL="91446" marR="91446" marT="45728" marB="45728">
                    <a:solidFill>
                      <a:schemeClr val="accent1">
                        <a:lumMod val="40000"/>
                        <a:lumOff val="60000"/>
                      </a:schemeClr>
                    </a:solidFill>
                  </a:tcPr>
                </a:tc>
                <a:extLst>
                  <a:ext uri="{0D108BD9-81ED-4DB2-BD59-A6C34878D82A}">
                    <a16:rowId xmlns:a16="http://schemas.microsoft.com/office/drawing/2014/main" val="377649429"/>
                  </a:ext>
                </a:extLst>
              </a:tr>
              <a:tr h="464508">
                <a:tc>
                  <a:txBody>
                    <a:bodyPr/>
                    <a:lstStyle/>
                    <a:p>
                      <a:r>
                        <a:rPr lang="es-ES" sz="1600" dirty="0"/>
                        <a:t>Agua</a:t>
                      </a:r>
                      <a:r>
                        <a:rPr lang="es-ES" sz="1600" baseline="0" dirty="0"/>
                        <a:t> ingerida: 1200</a:t>
                      </a:r>
                      <a:endParaRPr lang="es-ES" sz="1600" dirty="0"/>
                    </a:p>
                  </a:txBody>
                  <a:tcPr marL="91446" marR="91446">
                    <a:solidFill>
                      <a:schemeClr val="accent1">
                        <a:lumMod val="40000"/>
                        <a:lumOff val="60000"/>
                      </a:schemeClr>
                    </a:solidFill>
                  </a:tcPr>
                </a:tc>
                <a:tc>
                  <a:txBody>
                    <a:bodyPr/>
                    <a:lstStyle/>
                    <a:p>
                      <a:endParaRPr lang="es-ES" sz="1600" dirty="0">
                        <a:solidFill>
                          <a:schemeClr val="bg1"/>
                        </a:solidFill>
                      </a:endParaRPr>
                    </a:p>
                  </a:txBody>
                  <a:tcPr marL="91446" marR="91446" marT="45728" marB="45728">
                    <a:solidFill>
                      <a:schemeClr val="accent5">
                        <a:lumMod val="20000"/>
                        <a:lumOff val="80000"/>
                      </a:schemeClr>
                    </a:solidFill>
                  </a:tcPr>
                </a:tc>
                <a:tc>
                  <a:txBody>
                    <a:bodyPr/>
                    <a:lstStyle/>
                    <a:p>
                      <a:r>
                        <a:rPr lang="es-ES" sz="1600" dirty="0"/>
                        <a:t>Orina: 1500</a:t>
                      </a:r>
                    </a:p>
                  </a:txBody>
                  <a:tcPr marL="91446" marR="91446">
                    <a:solidFill>
                      <a:schemeClr val="accent1">
                        <a:lumMod val="40000"/>
                        <a:lumOff val="60000"/>
                      </a:schemeClr>
                    </a:solidFill>
                  </a:tcPr>
                </a:tc>
                <a:extLst>
                  <a:ext uri="{0D108BD9-81ED-4DB2-BD59-A6C34878D82A}">
                    <a16:rowId xmlns:a16="http://schemas.microsoft.com/office/drawing/2014/main" val="103951742"/>
                  </a:ext>
                </a:extLst>
              </a:tr>
              <a:tr h="464508">
                <a:tc>
                  <a:txBody>
                    <a:bodyPr/>
                    <a:lstStyle/>
                    <a:p>
                      <a:r>
                        <a:rPr lang="es-ES" sz="1600" dirty="0"/>
                        <a:t>Agua en comida: 1100</a:t>
                      </a:r>
                    </a:p>
                  </a:txBody>
                  <a:tcPr marL="91446" marR="91446">
                    <a:solidFill>
                      <a:schemeClr val="accent1">
                        <a:lumMod val="40000"/>
                        <a:lumOff val="60000"/>
                      </a:schemeClr>
                    </a:solidFill>
                  </a:tcPr>
                </a:tc>
                <a:tc>
                  <a:txBody>
                    <a:bodyPr/>
                    <a:lstStyle/>
                    <a:p>
                      <a:endParaRPr lang="es-ES" sz="1600" dirty="0">
                        <a:solidFill>
                          <a:schemeClr val="bg1"/>
                        </a:solidFill>
                      </a:endParaRPr>
                    </a:p>
                  </a:txBody>
                  <a:tcPr marL="91446" marR="91446" marT="45728" marB="45728">
                    <a:solidFill>
                      <a:schemeClr val="accent5">
                        <a:lumMod val="20000"/>
                        <a:lumOff val="80000"/>
                      </a:schemeClr>
                    </a:solidFill>
                  </a:tcPr>
                </a:tc>
                <a:tc>
                  <a:txBody>
                    <a:bodyPr/>
                    <a:lstStyle/>
                    <a:p>
                      <a:r>
                        <a:rPr lang="es-ES" sz="1600" dirty="0"/>
                        <a:t>Piel: 500</a:t>
                      </a:r>
                    </a:p>
                  </a:txBody>
                  <a:tcPr marL="91446" marR="91446">
                    <a:solidFill>
                      <a:schemeClr val="accent1">
                        <a:lumMod val="40000"/>
                        <a:lumOff val="60000"/>
                      </a:schemeClr>
                    </a:solidFill>
                  </a:tcPr>
                </a:tc>
                <a:extLst>
                  <a:ext uri="{0D108BD9-81ED-4DB2-BD59-A6C34878D82A}">
                    <a16:rowId xmlns:a16="http://schemas.microsoft.com/office/drawing/2014/main" val="1563747056"/>
                  </a:ext>
                </a:extLst>
              </a:tr>
              <a:tr h="464508">
                <a:tc>
                  <a:txBody>
                    <a:bodyPr/>
                    <a:lstStyle/>
                    <a:p>
                      <a:r>
                        <a:rPr lang="es-ES" sz="1600" i="1" dirty="0"/>
                        <a:t>(Agua endógena: 300)</a:t>
                      </a:r>
                    </a:p>
                  </a:txBody>
                  <a:tcPr marL="91446" marR="91446">
                    <a:solidFill>
                      <a:schemeClr val="accent1">
                        <a:lumMod val="40000"/>
                        <a:lumOff val="60000"/>
                      </a:schemeClr>
                    </a:solidFill>
                  </a:tcPr>
                </a:tc>
                <a:tc>
                  <a:txBody>
                    <a:bodyPr/>
                    <a:lstStyle/>
                    <a:p>
                      <a:endParaRPr lang="es-ES" sz="1600" dirty="0">
                        <a:solidFill>
                          <a:schemeClr val="bg1"/>
                        </a:solidFill>
                      </a:endParaRPr>
                    </a:p>
                  </a:txBody>
                  <a:tcPr marL="91446" marR="91446" marT="45728" marB="45728">
                    <a:solidFill>
                      <a:schemeClr val="accent5">
                        <a:lumMod val="20000"/>
                        <a:lumOff val="80000"/>
                      </a:schemeClr>
                    </a:solidFill>
                  </a:tcPr>
                </a:tc>
                <a:tc>
                  <a:txBody>
                    <a:bodyPr/>
                    <a:lstStyle/>
                    <a:p>
                      <a:r>
                        <a:rPr lang="es-ES" sz="1600" i="1" dirty="0"/>
                        <a:t>(Respiratorio:</a:t>
                      </a:r>
                      <a:r>
                        <a:rPr lang="es-ES" sz="1600" i="1" baseline="0" dirty="0"/>
                        <a:t> 400)</a:t>
                      </a:r>
                      <a:endParaRPr lang="es-ES" sz="1600" i="1" dirty="0"/>
                    </a:p>
                  </a:txBody>
                  <a:tcPr marL="91446" marR="91446">
                    <a:solidFill>
                      <a:schemeClr val="accent1">
                        <a:lumMod val="40000"/>
                        <a:lumOff val="60000"/>
                      </a:schemeClr>
                    </a:solidFill>
                  </a:tcPr>
                </a:tc>
                <a:extLst>
                  <a:ext uri="{0D108BD9-81ED-4DB2-BD59-A6C34878D82A}">
                    <a16:rowId xmlns:a16="http://schemas.microsoft.com/office/drawing/2014/main" val="352094784"/>
                  </a:ext>
                </a:extLst>
              </a:tr>
              <a:tr h="379011">
                <a:tc>
                  <a:txBody>
                    <a:bodyPr/>
                    <a:lstStyle/>
                    <a:p>
                      <a:endParaRPr lang="es-ES" sz="1600" dirty="0"/>
                    </a:p>
                  </a:txBody>
                  <a:tcPr marL="91446" marR="91446">
                    <a:solidFill>
                      <a:schemeClr val="accent1">
                        <a:lumMod val="40000"/>
                        <a:lumOff val="60000"/>
                      </a:schemeClr>
                    </a:solidFill>
                  </a:tcPr>
                </a:tc>
                <a:tc>
                  <a:txBody>
                    <a:bodyPr/>
                    <a:lstStyle/>
                    <a:p>
                      <a:endParaRPr lang="es-ES" sz="1600" dirty="0">
                        <a:solidFill>
                          <a:schemeClr val="bg1"/>
                        </a:solidFill>
                      </a:endParaRPr>
                    </a:p>
                  </a:txBody>
                  <a:tcPr marL="91446" marR="91446" marT="45728" marB="45728">
                    <a:solidFill>
                      <a:schemeClr val="accent5">
                        <a:lumMod val="20000"/>
                        <a:lumOff val="80000"/>
                      </a:schemeClr>
                    </a:solidFill>
                  </a:tcPr>
                </a:tc>
                <a:tc>
                  <a:txBody>
                    <a:bodyPr/>
                    <a:lstStyle/>
                    <a:p>
                      <a:r>
                        <a:rPr lang="es-ES" sz="1600" dirty="0"/>
                        <a:t>Heces: 200</a:t>
                      </a:r>
                    </a:p>
                  </a:txBody>
                  <a:tcPr marL="91446" marR="91446">
                    <a:solidFill>
                      <a:schemeClr val="accent1">
                        <a:lumMod val="40000"/>
                        <a:lumOff val="60000"/>
                      </a:schemeClr>
                    </a:solidFill>
                  </a:tcPr>
                </a:tc>
                <a:extLst>
                  <a:ext uri="{0D108BD9-81ED-4DB2-BD59-A6C34878D82A}">
                    <a16:rowId xmlns:a16="http://schemas.microsoft.com/office/drawing/2014/main" val="3999778615"/>
                  </a:ext>
                </a:extLst>
              </a:tr>
              <a:tr h="597228">
                <a:tc>
                  <a:txBody>
                    <a:bodyPr/>
                    <a:lstStyle/>
                    <a:p>
                      <a:r>
                        <a:rPr lang="es-ES" sz="1600" b="1" dirty="0"/>
                        <a:t>TOTAL:</a:t>
                      </a:r>
                      <a:r>
                        <a:rPr lang="es-ES" sz="1600" b="1" baseline="0" dirty="0"/>
                        <a:t> 2600</a:t>
                      </a:r>
                      <a:endParaRPr lang="es-ES" sz="1600" b="1" dirty="0"/>
                    </a:p>
                  </a:txBody>
                  <a:tcPr marL="91446" marR="91446">
                    <a:solidFill>
                      <a:schemeClr val="accent1">
                        <a:lumMod val="40000"/>
                        <a:lumOff val="60000"/>
                      </a:schemeClr>
                    </a:solidFill>
                  </a:tcPr>
                </a:tc>
                <a:tc>
                  <a:txBody>
                    <a:bodyPr/>
                    <a:lstStyle/>
                    <a:p>
                      <a:endParaRPr lang="es-ES" sz="1600" dirty="0">
                        <a:solidFill>
                          <a:schemeClr val="bg1"/>
                        </a:solidFill>
                      </a:endParaRPr>
                    </a:p>
                  </a:txBody>
                  <a:tcPr marL="91446" marR="91446" marT="45728" marB="45728">
                    <a:solidFill>
                      <a:schemeClr val="accent5">
                        <a:lumMod val="20000"/>
                        <a:lumOff val="80000"/>
                      </a:schemeClr>
                    </a:solidFill>
                  </a:tcPr>
                </a:tc>
                <a:tc>
                  <a:txBody>
                    <a:bodyPr/>
                    <a:lstStyle/>
                    <a:p>
                      <a:r>
                        <a:rPr lang="es-ES" sz="1600" b="1" dirty="0"/>
                        <a:t>TOTAL:</a:t>
                      </a:r>
                      <a:r>
                        <a:rPr lang="es-ES" sz="1600" b="1" baseline="0" dirty="0"/>
                        <a:t> 2600</a:t>
                      </a:r>
                      <a:endParaRPr lang="es-ES" sz="1600" b="1" dirty="0"/>
                    </a:p>
                  </a:txBody>
                  <a:tcPr marL="91446" marR="91446">
                    <a:solidFill>
                      <a:schemeClr val="accent1">
                        <a:lumMod val="40000"/>
                        <a:lumOff val="60000"/>
                      </a:schemeClr>
                    </a:solidFill>
                  </a:tcPr>
                </a:tc>
                <a:extLst>
                  <a:ext uri="{0D108BD9-81ED-4DB2-BD59-A6C34878D82A}">
                    <a16:rowId xmlns:a16="http://schemas.microsoft.com/office/drawing/2014/main" val="2111320287"/>
                  </a:ext>
                </a:extLst>
              </a:tr>
            </a:tbl>
          </a:graphicData>
        </a:graphic>
      </p:graphicFrame>
      <p:cxnSp>
        <p:nvCxnSpPr>
          <p:cNvPr id="9" name="Conector recto 8">
            <a:extLst>
              <a:ext uri="{FF2B5EF4-FFF2-40B4-BE49-F238E27FC236}">
                <a16:creationId xmlns:a16="http://schemas.microsoft.com/office/drawing/2014/main" id="{90F645C5-5FF0-4EB9-B6F9-AE202988F19C}"/>
              </a:ext>
            </a:extLst>
          </p:cNvPr>
          <p:cNvCxnSpPr/>
          <p:nvPr/>
        </p:nvCxnSpPr>
        <p:spPr>
          <a:xfrm>
            <a:off x="1249363" y="1220788"/>
            <a:ext cx="6994525" cy="300037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F0500F68-BA84-44C2-A93E-0026ED0DE9E0}"/>
              </a:ext>
            </a:extLst>
          </p:cNvPr>
          <p:cNvCxnSpPr/>
          <p:nvPr/>
        </p:nvCxnSpPr>
        <p:spPr>
          <a:xfrm flipV="1">
            <a:off x="827088" y="1231900"/>
            <a:ext cx="7416800" cy="286543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559D6B5D-40DC-4A6E-9830-E88536074ACB}"/>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15363" name="Marcador de número de diapositiva 4">
            <a:extLst>
              <a:ext uri="{FF2B5EF4-FFF2-40B4-BE49-F238E27FC236}">
                <a16:creationId xmlns:a16="http://schemas.microsoft.com/office/drawing/2014/main" id="{966F6A7E-18EF-4279-B5C6-B204B79712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924282-BFAD-487D-A9FA-3017C702ACCE}" type="slidenum">
              <a:rPr lang="es-ES" altLang="es-ES" sz="1200">
                <a:solidFill>
                  <a:schemeClr val="bg1"/>
                </a:solidFill>
              </a:rPr>
              <a:pPr>
                <a:spcBef>
                  <a:spcPct val="0"/>
                </a:spcBef>
                <a:buFontTx/>
                <a:buNone/>
              </a:pPr>
              <a:t>8</a:t>
            </a:fld>
            <a:endParaRPr lang="es-ES" altLang="es-ES" sz="1200">
              <a:solidFill>
                <a:schemeClr val="bg1"/>
              </a:solidFill>
            </a:endParaRPr>
          </a:p>
        </p:txBody>
      </p:sp>
      <p:sp>
        <p:nvSpPr>
          <p:cNvPr id="15364" name="Título 1">
            <a:extLst>
              <a:ext uri="{FF2B5EF4-FFF2-40B4-BE49-F238E27FC236}">
                <a16:creationId xmlns:a16="http://schemas.microsoft.com/office/drawing/2014/main" id="{AC795BBA-491A-4BF8-B2DD-B45AF8AA6503}"/>
              </a:ext>
            </a:extLst>
          </p:cNvPr>
          <p:cNvSpPr>
            <a:spLocks noGrp="1"/>
          </p:cNvSpPr>
          <p:nvPr>
            <p:ph type="title" idx="4294967295"/>
          </p:nvPr>
        </p:nvSpPr>
        <p:spPr>
          <a:xfrm>
            <a:off x="0" y="274638"/>
            <a:ext cx="8229600" cy="1143000"/>
          </a:xfrm>
        </p:spPr>
        <p:txBody>
          <a:bodyPr/>
          <a:lstStyle/>
          <a:p>
            <a:r>
              <a:rPr lang="es-ES" altLang="es-ES" sz="3600">
                <a:solidFill>
                  <a:schemeClr val="bg1"/>
                </a:solidFill>
                <a:latin typeface="Arial" panose="020B0604020202020204" pitchFamily="34" charset="0"/>
                <a:cs typeface="Arial" panose="020B0604020202020204" pitchFamily="34" charset="0"/>
              </a:rPr>
              <a:t>COMPOSICION CORPORAL</a:t>
            </a:r>
          </a:p>
        </p:txBody>
      </p:sp>
      <p:pic>
        <p:nvPicPr>
          <p:cNvPr id="15365" name="Picture 12" descr="S.E.N. Nefrología (@SENefrologia) | Twitter">
            <a:extLst>
              <a:ext uri="{FF2B5EF4-FFF2-40B4-BE49-F238E27FC236}">
                <a16:creationId xmlns:a16="http://schemas.microsoft.com/office/drawing/2014/main" id="{4D5D8C37-C020-4DE9-8BD3-190978D6B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a:extLst>
              <a:ext uri="{FF2B5EF4-FFF2-40B4-BE49-F238E27FC236}">
                <a16:creationId xmlns:a16="http://schemas.microsoft.com/office/drawing/2014/main" id="{03750E0B-3BA5-4F7A-9715-CE8740C38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444625"/>
            <a:ext cx="5613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DBE1D31F-31E6-470C-8188-67DD1ED2BA8C}"/>
              </a:ext>
            </a:extLst>
          </p:cNvPr>
          <p:cNvSpPr>
            <a:spLocks noGrp="1"/>
          </p:cNvSpPr>
          <p:nvPr>
            <p:ph type="title"/>
          </p:nvPr>
        </p:nvSpPr>
        <p:spPr/>
        <p:txBody>
          <a:bodyPr/>
          <a:lstStyle/>
          <a:p>
            <a:r>
              <a:rPr lang="es-ES" altLang="es-ES" sz="3600">
                <a:solidFill>
                  <a:schemeClr val="bg1"/>
                </a:solidFill>
                <a:latin typeface="Arial" panose="020B0604020202020204" pitchFamily="34" charset="0"/>
                <a:cs typeface="Arial" panose="020B0604020202020204" pitchFamily="34" charset="0"/>
              </a:rPr>
              <a:t>VALORACIÓN DEL PACIENTE</a:t>
            </a:r>
          </a:p>
        </p:txBody>
      </p:sp>
      <p:sp>
        <p:nvSpPr>
          <p:cNvPr id="17411" name="Marcador de contenido 2">
            <a:extLst>
              <a:ext uri="{FF2B5EF4-FFF2-40B4-BE49-F238E27FC236}">
                <a16:creationId xmlns:a16="http://schemas.microsoft.com/office/drawing/2014/main" id="{DFF3BEBB-45ED-4006-BD3E-B96581E52EE5}"/>
              </a:ext>
            </a:extLst>
          </p:cNvPr>
          <p:cNvSpPr>
            <a:spLocks noGrp="1"/>
          </p:cNvSpPr>
          <p:nvPr>
            <p:ph idx="1"/>
          </p:nvPr>
        </p:nvSpPr>
        <p:spPr>
          <a:xfrm>
            <a:off x="395288" y="1268413"/>
            <a:ext cx="8229600" cy="4525962"/>
          </a:xfrm>
        </p:spPr>
        <p:txBody>
          <a:bodyPr/>
          <a:lstStyle/>
          <a:p>
            <a:pPr>
              <a:lnSpc>
                <a:spcPct val="110000"/>
              </a:lnSpc>
              <a:buFontTx/>
              <a:buNone/>
            </a:pPr>
            <a:r>
              <a:rPr lang="es-ES_tradnl" altLang="es-ES" sz="2800">
                <a:solidFill>
                  <a:schemeClr val="bg1"/>
                </a:solidFill>
              </a:rPr>
              <a:t>1.- Valorar hipovolemia:</a:t>
            </a:r>
          </a:p>
          <a:p>
            <a:pPr>
              <a:lnSpc>
                <a:spcPct val="110000"/>
              </a:lnSpc>
              <a:buFontTx/>
              <a:buNone/>
            </a:pPr>
            <a:r>
              <a:rPr lang="es-ES_tradnl" altLang="es-ES" sz="2800">
                <a:solidFill>
                  <a:schemeClr val="bg1"/>
                </a:solidFill>
              </a:rPr>
              <a:t>	- TAs &lt; 100, Pulso &gt; 90, FR &gt; 20.</a:t>
            </a:r>
          </a:p>
          <a:p>
            <a:pPr>
              <a:lnSpc>
                <a:spcPct val="110000"/>
              </a:lnSpc>
              <a:buFontTx/>
              <a:buNone/>
            </a:pPr>
            <a:r>
              <a:rPr lang="es-ES_tradnl" altLang="es-ES" sz="2800">
                <a:solidFill>
                  <a:schemeClr val="bg1"/>
                </a:solidFill>
              </a:rPr>
              <a:t>	- Relleno capilar &gt; 2 segundos.</a:t>
            </a:r>
          </a:p>
          <a:p>
            <a:pPr>
              <a:lnSpc>
                <a:spcPct val="110000"/>
              </a:lnSpc>
              <a:buFontTx/>
              <a:buNone/>
            </a:pPr>
            <a:r>
              <a:rPr lang="es-ES_tradnl" altLang="es-ES" sz="2800">
                <a:solidFill>
                  <a:schemeClr val="bg1"/>
                </a:solidFill>
              </a:rPr>
              <a:t>	- Elevación pasiva de las piernas.</a:t>
            </a:r>
          </a:p>
          <a:p>
            <a:pPr>
              <a:lnSpc>
                <a:spcPct val="110000"/>
              </a:lnSpc>
              <a:buFontTx/>
              <a:buNone/>
            </a:pPr>
            <a:r>
              <a:rPr lang="es-ES_tradnl" altLang="es-ES" sz="2800">
                <a:solidFill>
                  <a:schemeClr val="bg1"/>
                </a:solidFill>
              </a:rPr>
              <a:t>2.- Historia clínica: Sed, pérdidas, comorbilidad.</a:t>
            </a:r>
          </a:p>
          <a:p>
            <a:pPr>
              <a:lnSpc>
                <a:spcPct val="110000"/>
              </a:lnSpc>
              <a:buFontTx/>
              <a:buNone/>
            </a:pPr>
            <a:r>
              <a:rPr lang="es-ES_tradnl" altLang="es-ES" sz="2800">
                <a:solidFill>
                  <a:schemeClr val="bg1"/>
                </a:solidFill>
              </a:rPr>
              <a:t>3.- Exploración física: Peso, Talla, TA, Pulso, presión venosa yugular, edemas, ortostatismo.</a:t>
            </a:r>
          </a:p>
          <a:p>
            <a:pPr>
              <a:lnSpc>
                <a:spcPct val="110000"/>
              </a:lnSpc>
              <a:buFontTx/>
              <a:buNone/>
            </a:pPr>
            <a:r>
              <a:rPr lang="es-ES_tradnl" altLang="es-ES" sz="2800">
                <a:solidFill>
                  <a:schemeClr val="bg1"/>
                </a:solidFill>
              </a:rPr>
              <a:t>4.- Tendencias en la evolución.</a:t>
            </a:r>
          </a:p>
        </p:txBody>
      </p:sp>
      <p:sp>
        <p:nvSpPr>
          <p:cNvPr id="4" name="Marcador de pie de página 3">
            <a:extLst>
              <a:ext uri="{FF2B5EF4-FFF2-40B4-BE49-F238E27FC236}">
                <a16:creationId xmlns:a16="http://schemas.microsoft.com/office/drawing/2014/main" id="{57BE760F-7271-4BEE-A302-97E80E347B99}"/>
              </a:ext>
            </a:extLst>
          </p:cNvPr>
          <p:cNvSpPr>
            <a:spLocks noGrp="1"/>
          </p:cNvSpPr>
          <p:nvPr>
            <p:ph type="ftr" sz="quarter" idx="11"/>
          </p:nvPr>
        </p:nvSpPr>
        <p:spPr/>
        <p:txBody>
          <a:bodyPr/>
          <a:lstStyle/>
          <a:p>
            <a:pPr>
              <a:defRPr/>
            </a:pPr>
            <a:r>
              <a:rPr lang="es-ES">
                <a:solidFill>
                  <a:schemeClr val="bg1"/>
                </a:solidFill>
              </a:rPr>
              <a:t>Grupo Universidad de la S.E.N.</a:t>
            </a:r>
            <a:endParaRPr lang="es-ES" dirty="0">
              <a:solidFill>
                <a:schemeClr val="bg1"/>
              </a:solidFill>
            </a:endParaRPr>
          </a:p>
        </p:txBody>
      </p:sp>
      <p:sp>
        <p:nvSpPr>
          <p:cNvPr id="17413" name="Marcador de número de diapositiva 4">
            <a:extLst>
              <a:ext uri="{FF2B5EF4-FFF2-40B4-BE49-F238E27FC236}">
                <a16:creationId xmlns:a16="http://schemas.microsoft.com/office/drawing/2014/main" id="{550DDB14-3D42-4355-A32C-CF6D212662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6D0689-711C-4450-8FDB-14882AAB541C}" type="slidenum">
              <a:rPr lang="es-ES" altLang="es-ES" sz="1200">
                <a:solidFill>
                  <a:schemeClr val="bg1"/>
                </a:solidFill>
              </a:rPr>
              <a:pPr>
                <a:spcBef>
                  <a:spcPct val="0"/>
                </a:spcBef>
                <a:buFontTx/>
                <a:buNone/>
              </a:pPr>
              <a:t>9</a:t>
            </a:fld>
            <a:endParaRPr lang="es-ES" altLang="es-ES" sz="1200">
              <a:solidFill>
                <a:schemeClr val="bg1"/>
              </a:solidFill>
            </a:endParaRPr>
          </a:p>
        </p:txBody>
      </p:sp>
      <p:pic>
        <p:nvPicPr>
          <p:cNvPr id="17414" name="Picture 12" descr="S.E.N. Nefrología (@SENefrologia) | Twitter">
            <a:extLst>
              <a:ext uri="{FF2B5EF4-FFF2-40B4-BE49-F238E27FC236}">
                <a16:creationId xmlns:a16="http://schemas.microsoft.com/office/drawing/2014/main" id="{ADCB1547-D4EE-429A-BD76-2B6DABECD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35864</TotalTime>
  <Words>1952</Words>
  <Application>Microsoft Office PowerPoint</Application>
  <PresentationFormat>Presentación en pantalla (4:3)</PresentationFormat>
  <Paragraphs>339</Paragraphs>
  <Slides>27</Slides>
  <Notes>26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Comic Sans MS</vt:lpstr>
      <vt:lpstr>Times New Roman</vt:lpstr>
      <vt:lpstr>Tema de Office</vt:lpstr>
      <vt:lpstr>Presentación de PowerPoint</vt:lpstr>
      <vt:lpstr>INDICE</vt:lpstr>
      <vt:lpstr>OBJETIVOS</vt:lpstr>
      <vt:lpstr>BALANCE DE LÍQUIDOS</vt:lpstr>
      <vt:lpstr>BALANCE DE LÍQUIDOS</vt:lpstr>
      <vt:lpstr>BALANCE DE LÍQUIDOS</vt:lpstr>
      <vt:lpstr>BALANCE DE LÍQUIDOS</vt:lpstr>
      <vt:lpstr>COMPOSICION CORPORAL</vt:lpstr>
      <vt:lpstr>VALORACIÓN DEL PACIENTE</vt:lpstr>
      <vt:lpstr>SUEROTERAPIA: INTRODUCCIÓN</vt:lpstr>
      <vt:lpstr>COMPOSICION DE SUEROS </vt:lpstr>
      <vt:lpstr>Suero glucosado al 5% (composición por litro)</vt:lpstr>
      <vt:lpstr>Suero salino al 0,9% Composición por litro</vt:lpstr>
      <vt:lpstr>Bicarbonato 1/6 M Composición por litro</vt:lpstr>
      <vt:lpstr>Ringer lactado</vt:lpstr>
      <vt:lpstr>OTROS</vt:lpstr>
      <vt:lpstr>ADITIVOS MÁS UTILIZADOS</vt:lpstr>
      <vt:lpstr>Efectos de los sueros</vt:lpstr>
      <vt:lpstr>Efectos de los sueros: Salino 0,9%</vt:lpstr>
      <vt:lpstr>Efectos de los sueros: Glucosado al 5%</vt:lpstr>
      <vt:lpstr>Guías generales</vt:lpstr>
      <vt:lpstr>Mantenimiento</vt:lpstr>
      <vt:lpstr>Mantenimiento</vt:lpstr>
      <vt:lpstr>Reposición</vt:lpstr>
      <vt:lpstr>Composición líquidos corporales (mEq/L)</vt:lpstr>
      <vt:lpstr>CONTROLES ANALÍTICOS</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FRACASO RENAL AGUDO</dc:title>
  <dc:creator>DOC</dc:creator>
  <cp:lastModifiedBy>PRESTAMO</cp:lastModifiedBy>
  <cp:revision>179</cp:revision>
  <dcterms:created xsi:type="dcterms:W3CDTF">2011-10-02T14:24:10Z</dcterms:created>
  <dcterms:modified xsi:type="dcterms:W3CDTF">2022-06-23T16:48:47Z</dcterms:modified>
</cp:coreProperties>
</file>